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/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大標題文字</a:t>
            </a:r>
          </a:p>
        </p:txBody>
      </p:sp>
      <p:sp>
        <p:nvSpPr>
          <p:cNvPr id="13" name="內文層級一…"/>
          <p:cNvSpPr txBox="1"/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b="1" sz="127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/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92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、項目符號與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大標題文字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04" name="內文層級一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一頁三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3" name="影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4" name="影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名言語錄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/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–王大明</a:t>
            </a:r>
          </a:p>
        </p:txBody>
      </p:sp>
      <p:sp>
        <p:nvSpPr>
          <p:cNvPr id="123" name="「在此輸入名言語錄。」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「在此輸入名言語錄。」</a:t>
            </a:r>
          </a:p>
        </p:txBody>
      </p:sp>
      <p:sp>
        <p:nvSpPr>
          <p:cNvPr id="12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/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/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sp>
        <p:nvSpPr>
          <p:cNvPr id="156" name="內文層級一…"/>
          <p:cNvSpPr txBox="1"/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b="1" sz="12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 cop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中央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/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5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/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571A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youtu.be/4FMjmyBpTzw" TargetMode="External"/><Relationship Id="rId3" Type="http://schemas.openxmlformats.org/officeDocument/2006/relationships/image" Target="../media/image8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chenismoney@gmail.com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下星期六(11/09)不上課,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下星期六(11/09)不上課,。</a:t>
            </a:r>
          </a:p>
          <a:p>
            <a:pPr/>
          </a:p>
          <a:p>
            <a:pPr/>
            <a:r>
              <a:t>接下來的星期六（11/16）就是日光節約已經恢覆時間 美國6am上課！台灣還是維持晚上10點。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我們建議100%投資納斯達克100指數基金。…"/>
          <p:cNvSpPr txBox="1"/>
          <p:nvPr>
            <p:ph type="body" idx="1"/>
          </p:nvPr>
        </p:nvSpPr>
        <p:spPr>
          <a:xfrm>
            <a:off x="1689100" y="528180"/>
            <a:ext cx="21005800" cy="11574058"/>
          </a:xfrm>
          <a:prstGeom prst="rect">
            <a:avLst/>
          </a:prstGeom>
        </p:spPr>
        <p:txBody>
          <a:bodyPr/>
          <a:lstStyle/>
          <a:p>
            <a:pPr marL="378618" indent="-378618" defTabSz="437514">
              <a:defRPr sz="4187" u="sng"/>
            </a:pPr>
            <a:r>
              <a:t>我們建議100%投資納斯達克100指數基金。</a:t>
            </a:r>
          </a:p>
          <a:p>
            <a:pPr marL="378618" indent="-378618" defTabSz="437514">
              <a:defRPr b="0" sz="4187"/>
            </a:pPr>
            <a:r>
              <a:t>在美國：建議購買QQQ或資金較少的情況下購買QQQM，現金則可投資Money market SWVXX或短期票券BIL、SGOV。</a:t>
            </a:r>
          </a:p>
          <a:p>
            <a:pPr marL="378618" indent="-378618" defTabSz="437514">
              <a:defRPr b="0" sz="4187"/>
            </a:pPr>
            <a:r>
              <a:t>台灣投資者：推薦富邦NASDAQ 00662，現金則投資中國信託美國政府0至1年期債券ETF基金〈00864B.TW〉。</a:t>
            </a:r>
          </a:p>
          <a:p>
            <a:pPr marL="378618" indent="-378618" defTabSz="437514">
              <a:defRPr b="0" sz="4187"/>
            </a:pPr>
            <a:r>
              <a:t>中國投資者：建議投資513100/513300/160213/159941/161130/159660。</a:t>
            </a:r>
          </a:p>
          <a:p>
            <a:pPr marL="378618" indent="-378618" defTabSz="437514">
              <a:defRPr b="0" sz="4187"/>
            </a:pPr>
            <a:r>
              <a:t>香港投資者：可選擇HKD 3086、USD 9086、ETF 2834（港元）/9834（美元）。</a:t>
            </a:r>
          </a:p>
          <a:p>
            <a:pPr marL="378618" indent="-378618" defTabSz="437514">
              <a:defRPr b="0" sz="4187"/>
            </a:pPr>
            <a:r>
              <a:t>加拿大投資者：建議換成美金直接買QQQ，或加幣投資QQC.TO/ETF (HXQ.TO)。</a:t>
            </a:r>
          </a:p>
          <a:p>
            <a:pPr marL="378618" indent="-378618" defTabSz="437514">
              <a:defRPr b="0" sz="4187"/>
            </a:pPr>
            <a:r>
              <a:t>澳洲投資者：推薦購買NDQ。</a:t>
            </a:r>
          </a:p>
          <a:p>
            <a:pPr marL="378618" indent="-378618" defTabSz="437514">
              <a:defRPr b="0" sz="4187"/>
            </a:pPr>
            <a:r>
              <a:t>英國投資者：建議投資iShares VII Public Limited Company - iShares NASDAQ 100 UCITS ETF (CNDX.L)美金計價；歐洲則推薦EQQQ、CSPX.L。</a:t>
            </a:r>
          </a:p>
          <a:p>
            <a:pPr marL="378618" indent="-378618" defTabSz="437514">
              <a:defRPr b="0" sz="4187"/>
            </a:pPr>
            <a:r>
              <a:t>巴西：近期推出的納斯達克指數基金為NASD11。</a:t>
            </a:r>
          </a:p>
          <a:p>
            <a:pPr marL="378618" indent="-378618" defTabSz="437514">
              <a:defRPr b="0" sz="4187"/>
            </a:pPr>
            <a:r>
              <a:t>日本投資者：可選擇2568/1545/2631。</a:t>
            </a:r>
          </a:p>
          <a:p>
            <a:pPr marL="378618" indent="-378618" defTabSz="437514">
              <a:defRPr b="0" sz="4187"/>
            </a:pPr>
            <a:r>
              <a:t>馬來西亞和新加坡公民：可透過輝立證券poems cash plus交易賬戶購買美國QQQ。</a:t>
            </a:r>
          </a:p>
          <a:p>
            <a:pPr marL="378618" indent="-378618" defTabSz="437514">
              <a:defRPr b="0" sz="4187"/>
            </a:pPr>
            <a:r>
              <a:t>韓國：推薦的QQQ ETF有368590.KS/133690.KS/367380.KS。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從2018年起，我們在YouTube上保留了所有影片，供大家按時間順序學習投資。…"/>
          <p:cNvSpPr txBox="1"/>
          <p:nvPr>
            <p:ph type="body" idx="1"/>
          </p:nvPr>
        </p:nvSpPr>
        <p:spPr>
          <a:xfrm>
            <a:off x="1689100" y="802845"/>
            <a:ext cx="21132404" cy="10879363"/>
          </a:xfrm>
          <a:prstGeom prst="rect">
            <a:avLst/>
          </a:prstGeom>
        </p:spPr>
        <p:txBody>
          <a:bodyPr/>
          <a:lstStyle/>
          <a:p>
            <a:pPr marL="471487" indent="-471487" defTabSz="544830">
              <a:defRPr b="0" sz="5214"/>
            </a:pPr>
            <a:r>
              <a:t>從2018年起，我們在YouTube上保留了所有影片，供大家按時間順序學習投資。</a:t>
            </a:r>
          </a:p>
          <a:p>
            <a:pPr marL="471487" indent="-471487" defTabSz="544830">
              <a:defRPr b="0" sz="5214"/>
            </a:pPr>
          </a:p>
          <a:p>
            <a:pPr marL="471487" indent="-471487" defTabSz="544830">
              <a:defRPr b="0" sz="5214"/>
            </a:pPr>
            <a:r>
              <a:t>影片內容反映了當時市場狀況和正確的投資決策，但隨時間變化，某些策略可能不再適用，這些都是寶貴的學習資源。</a:t>
            </a:r>
          </a:p>
          <a:p>
            <a:pPr marL="471487" indent="-471487" defTabSz="544830">
              <a:defRPr b="0" sz="5214"/>
            </a:pPr>
          </a:p>
          <a:p>
            <a:pPr marL="471487" indent="-471487" defTabSz="544830">
              <a:defRPr b="0" sz="5214"/>
            </a:pPr>
            <a:r>
              <a:t>觀看者應結合當時市場情況來思考影片內容，並培養自己的思考和判斷能力。</a:t>
            </a:r>
          </a:p>
          <a:p>
            <a:pPr marL="471487" indent="-471487" defTabSz="544830">
              <a:defRPr b="0" sz="5214"/>
            </a:pPr>
          </a:p>
          <a:p>
            <a:pPr marL="471487" indent="-471487" defTabSz="544830">
              <a:defRPr b="0" sz="5214"/>
            </a:pPr>
            <a:r>
              <a:t>我們早期的投資建議包括某些個股和一般基金，雖然當時是良好的投資選擇，但合適的投資標的也需考量個人的風險承受能力和投資策略。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投資者永遠極度樂觀！…"/>
          <p:cNvSpPr txBox="1"/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財富值得等待！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訂閱、留言、按👍、轉發分享…"/>
          <p:cNvSpPr txBox="1"/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訂閱、留言、按👍、轉發分享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市場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市場</a:t>
            </a:r>
          </a:p>
          <a:p>
            <a:pPr/>
            <a:r>
              <a:t>永遠持續上漲</a:t>
            </a:r>
          </a:p>
        </p:txBody>
      </p:sp>
      <p:sp>
        <p:nvSpPr>
          <p:cNvPr id="204" name="只漲不跌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pPr/>
            <a:r>
              <a:t>只漲不跌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下星期六(11/09)不上課,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下星期六(11/09)不上課,。</a:t>
            </a:r>
          </a:p>
          <a:p>
            <a:pPr/>
          </a:p>
          <a:p>
            <a:pPr/>
            <a:r>
              <a:t>接下來的星期六（11/16）就是日光節約已經恢覆時間 美國6am上課！台灣還是維持晚上10點。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現在年薪 25萬美金是很難在美國買房子，或由該說非常拮据。…"/>
          <p:cNvSpPr txBox="1"/>
          <p:nvPr>
            <p:ph type="body" idx="1"/>
          </p:nvPr>
        </p:nvSpPr>
        <p:spPr>
          <a:xfrm>
            <a:off x="1689100" y="985955"/>
            <a:ext cx="21005800" cy="10957839"/>
          </a:xfrm>
          <a:prstGeom prst="rect">
            <a:avLst/>
          </a:prstGeom>
        </p:spPr>
        <p:txBody>
          <a:bodyPr/>
          <a:lstStyle/>
          <a:p>
            <a:pPr marL="428625" indent="-428625" defTabSz="495300">
              <a:defRPr sz="4740"/>
            </a:pPr>
            <a:r>
              <a:t>現在年薪 25萬美金是很難在美國買房子，或由該說非常拮据。</a:t>
            </a:r>
          </a:p>
          <a:p>
            <a:pPr marL="428625" indent="-428625" defTabSz="495300">
              <a:defRPr sz="4740"/>
            </a:pPr>
          </a:p>
          <a:p>
            <a:pPr marL="428625" indent="-428625" defTabSz="495300">
              <a:defRPr sz="4740"/>
            </a:pPr>
            <a:r>
              <a:t>一對夫妻就算是年薪五十萬美金，還是很難購屋。購屋後一不小心一輩子窮。</a:t>
            </a:r>
          </a:p>
          <a:p>
            <a:pPr marL="428625" indent="-428625" defTabSz="495300">
              <a:defRPr sz="4740"/>
            </a:pPr>
          </a:p>
          <a:p>
            <a:pPr marL="428625" indent="-428625" defTabSz="495300">
              <a:defRPr sz="4740"/>
            </a:pPr>
            <a:r>
              <a:t>因為在灣區一般的房子一間三百萬美金（當然也可以買公寓 價錢是一半左右。），首付 $50萬，貸款 $250萬。貸款利率6.5%，每個月貸款還款金額 $15638，一年高達 $187656 ，一年稅後要有 $187656，稅前就需要$31萬年薪才能支付一間購屋貸款。</a:t>
            </a:r>
          </a:p>
          <a:p>
            <a:pPr marL="428625" indent="-428625" defTabSz="495300">
              <a:defRPr sz="4740"/>
            </a:pPr>
          </a:p>
          <a:p>
            <a:pPr marL="428625" indent="-428625" defTabSz="495300">
              <a:defRPr sz="4740"/>
            </a:pPr>
            <a:r>
              <a:t>$50萬年薪，扣除 $31萬購屋，稅前剩19萬，稅後剩11.4萬，一個月$9500美金剛好夠活。根本無法存款投資，能富有嗎？</a:t>
            </a:r>
          </a:p>
          <a:p>
            <a:pPr marL="428625" indent="-428625" defTabSz="495300">
              <a:defRPr sz="4740"/>
            </a:pPr>
          </a:p>
          <a:p>
            <a:pPr marL="428625" indent="-428625" defTabSz="495300">
              <a:defRPr sz="4740"/>
            </a:pPr>
            <a:r>
              <a:t>所以在美國購屋者將可能貧窮一生。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錢是會貶值的借據。因為解款人無限制的持續借款。這借條當然會貶值。…"/>
          <p:cNvSpPr txBox="1"/>
          <p:nvPr>
            <p:ph type="body" idx="1"/>
          </p:nvPr>
        </p:nvSpPr>
        <p:spPr>
          <a:xfrm>
            <a:off x="1689100" y="1090590"/>
            <a:ext cx="21005800" cy="10905521"/>
          </a:xfrm>
          <a:prstGeom prst="rect">
            <a:avLst/>
          </a:prstGeom>
        </p:spPr>
        <p:txBody>
          <a:bodyPr/>
          <a:lstStyle/>
          <a:p>
            <a:pPr marL="450056" indent="-450056" defTabSz="520065">
              <a:defRPr sz="4977"/>
            </a:pPr>
            <a:r>
              <a:t>錢是會貶值的借據。因為解款人無限制的持續借款。這借條當然會貶值。</a:t>
            </a:r>
          </a:p>
          <a:p>
            <a:pPr marL="450056" indent="-450056" defTabSz="520065">
              <a:defRPr sz="4977"/>
            </a:pPr>
          </a:p>
          <a:p>
            <a:pPr marL="450056" indent="-450056" defTabSz="520065">
              <a:defRPr sz="4977"/>
            </a:pPr>
            <a:r>
              <a:t>股票才是會增值的資產。</a:t>
            </a:r>
          </a:p>
          <a:p>
            <a:pPr marL="450056" indent="-450056" defTabSz="520065">
              <a:defRPr sz="4977"/>
            </a:pPr>
          </a:p>
          <a:p>
            <a:pPr marL="450056" indent="-450056" defTabSz="520065">
              <a:defRPr sz="4977"/>
            </a:pPr>
            <a:r>
              <a:t>用時間勞力工作收到會貶值的貨幣（垃圾），將會貶值的貨幣（垃圾），換成 資產才是超強金融。</a:t>
            </a:r>
          </a:p>
          <a:p>
            <a:pPr marL="450056" indent="-450056" defTabSz="520065">
              <a:defRPr sz="4977"/>
            </a:pPr>
          </a:p>
          <a:p>
            <a:pPr marL="450056" indent="-450056" defTabSz="520065">
              <a:defRPr sz="4977"/>
            </a:pPr>
            <a:r>
              <a:t>一般人勞力工作者用生命去換取垃圾，還像寶一樣存到銀行。結果一生就換來一堆垃圾。講白一點，勞工只是撿垃圾的。</a:t>
            </a:r>
          </a:p>
          <a:p>
            <a:pPr marL="450056" indent="-450056" defTabSz="520065">
              <a:defRPr sz="4977"/>
            </a:pPr>
          </a:p>
          <a:p>
            <a:pPr marL="450056" indent="-450056" defTabSz="520065">
              <a:defRPr sz="4977"/>
            </a:pPr>
            <a:r>
              <a:t>資本家用垃圾換資產，永遠不賣資產，永遠借垃圾花銷，不用還，就算要還也是借垃圾還。自己資產永遠不賣。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信貸借款、房子借款，車子貸款，這些借款，都和股票漲跌無關，你還房貸，還車貸，都應該用你 穩定現金流去償還，或可以質押借款還也是可以。這都是穩定現金流。（質押要注意安全的質押資產配置。）…"/>
          <p:cNvSpPr txBox="1"/>
          <p:nvPr>
            <p:ph type="body" idx="1"/>
          </p:nvPr>
        </p:nvSpPr>
        <p:spPr>
          <a:xfrm>
            <a:off x="1689100" y="1090590"/>
            <a:ext cx="21005800" cy="11088631"/>
          </a:xfrm>
          <a:prstGeom prst="rect">
            <a:avLst/>
          </a:prstGeom>
        </p:spPr>
        <p:txBody>
          <a:bodyPr/>
          <a:lstStyle/>
          <a:p>
            <a:pPr marL="571500" indent="-571500" defTabSz="660400">
              <a:defRPr sz="6320"/>
            </a:pPr>
            <a:r>
              <a:t>信貸借款、房子借款，車子貸款，這些借款，都和股票漲跌無關，你還房貸，還車貸，都應該用你 穩定現金流去償還，或可以質押借款還也是可以。這都是穩定現金流。（質押要注意安全的質押資產配置。）</a:t>
            </a:r>
          </a:p>
          <a:p>
            <a:pPr marL="571500" indent="-571500" defTabSz="660400">
              <a:defRPr sz="6320"/>
            </a:pPr>
          </a:p>
          <a:p>
            <a:pPr marL="571500" indent="-571500" defTabSz="660400">
              <a:defRPr sz="6320"/>
            </a:pPr>
            <a:r>
              <a:t>因為你個人還有工作，所以，你工作收入應該要能支付生活費與房貸、車貸。</a:t>
            </a:r>
          </a:p>
          <a:p>
            <a:pPr marL="571500" indent="-571500" defTabSz="660400">
              <a:defRPr sz="6320"/>
            </a:pPr>
          </a:p>
          <a:p>
            <a:pPr marL="571500" indent="-571500" defTabSz="660400">
              <a:defRPr sz="6320"/>
            </a:pPr>
            <a:r>
              <a:t>如果你薪資無法支付，最多是可以動用投資資產的2%可以補足不足部分，如果還不足，那就有風險。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已經退休沒有收入者，可以考慮以下方案：…"/>
          <p:cNvSpPr txBox="1"/>
          <p:nvPr>
            <p:ph type="body" idx="1"/>
          </p:nvPr>
        </p:nvSpPr>
        <p:spPr>
          <a:xfrm>
            <a:off x="1689100" y="1090590"/>
            <a:ext cx="21005800" cy="11088631"/>
          </a:xfrm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已經退休沒有收入者，可以考慮以下方案：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已經退休又有房貸和其他分期付款：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方案一、</a:t>
            </a:r>
          </a:p>
          <a:p>
            <a:pPr marL="435768" indent="-435768" defTabSz="503555">
              <a:defRPr sz="4819"/>
            </a:pPr>
            <a:r>
              <a:t>如果你已經退休，沒有收入，你的退休金是年開銷的50倍，你可以 一年用2%，那這2%的年開銷 除了生活費之外，也要去還這貸款和分期付款。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也就是你的年開銷金額要能包括這些還款。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例如你原本預計 一個月 花十萬，房貸四萬，車貸 兩萬，那你自己一個月花四萬，這樣一個月需要十萬。你的退休開銷一年要一百二十萬，五十倍的年開銷，那你的退休投資產就是需要6000萬才夠，自己一個月只能花費四萬。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1270127">
              <a:lnSpc>
                <a:spcPct val="80000"/>
              </a:lnSpc>
              <a:defRPr b="0" spc="-91" sz="9125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pPr/>
            <a:r>
              <a:t>Clubhouse 輕鬆 聊 投資</a:t>
            </a:r>
          </a:p>
        </p:txBody>
      </p:sp>
      <p:sp>
        <p:nvSpPr>
          <p:cNvPr id="170" name="巿場長期只有上漲"/>
          <p:cNvSpPr txBox="1"/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b="1" sz="7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巿場長期只有上漲</a:t>
            </a:r>
          </a:p>
        </p:txBody>
      </p:sp>
      <p:sp>
        <p:nvSpPr>
          <p:cNvPr id="171" name="CLEC 投資理財頻道…"/>
          <p:cNvSpPr txBox="1"/>
          <p:nvPr/>
        </p:nvSpPr>
        <p:spPr>
          <a:xfrm>
            <a:off x="5132107" y="8670642"/>
            <a:ext cx="14119786" cy="367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投資理財頻道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2024年11月2日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方案二、 就是將房貸車貸都還清。…"/>
          <p:cNvSpPr txBox="1"/>
          <p:nvPr>
            <p:ph type="body" idx="1"/>
          </p:nvPr>
        </p:nvSpPr>
        <p:spPr>
          <a:xfrm>
            <a:off x="1689100" y="410466"/>
            <a:ext cx="21005800" cy="11088631"/>
          </a:xfrm>
          <a:prstGeom prst="rect">
            <a:avLst/>
          </a:prstGeom>
        </p:spPr>
        <p:txBody>
          <a:bodyPr/>
          <a:lstStyle/>
          <a:p>
            <a:pPr marL="392906" indent="-392906" defTabSz="454025">
              <a:defRPr sz="4345"/>
            </a:pPr>
            <a:r>
              <a:t>方案二、 就是將房貸車貸都還清。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之後6000萬還掉房貸車貸的900萬，剩 5100萬，再將5100萬用 80% 4080 投資00662 20% 1020萬投資00864B 。每年再平衡。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每年可以用 5100萬的 2% ，也就是一年可以花銷 102萬。一個月可以花八萬五千。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如果900萬欠款 貸款15年還完，利息3%，一個月要還6萬。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你如果沒有去將房貸車貸還掉，6000萬 用2% ，一年可以有  120萬可以花銷，一個月 有十萬可以花銷，但是還要繳房貸車貸6萬，一個月變成只有四萬可以花銷。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還掉房貸車貸900萬的可以有八萬五千花銷。沒有還掉房貸車貸的一個月只能四萬花銷。這為什麼我們建議退休的房貸車貸都要去還掉。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MG_7858.png" descr="IMG_7858.pn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4856" r="0" b="28184"/>
          <a:stretch>
            <a:fillRect/>
          </a:stretch>
        </p:blipFill>
        <p:spPr>
          <a:xfrm>
            <a:off x="5234364" y="6430465"/>
            <a:ext cx="13915231" cy="6988151"/>
          </a:xfrm>
          <a:prstGeom prst="rect">
            <a:avLst/>
          </a:prstGeom>
        </p:spPr>
      </p:pic>
      <p:sp>
        <p:nvSpPr>
          <p:cNvPr id="219" name="很多美國投資人也把投資國際股票當作一種分散投資的方法。…"/>
          <p:cNvSpPr txBox="1"/>
          <p:nvPr>
            <p:ph type="body" sz="half" idx="4294967295"/>
          </p:nvPr>
        </p:nvSpPr>
        <p:spPr>
          <a:xfrm>
            <a:off x="1689100" y="245340"/>
            <a:ext cx="21005800" cy="6312657"/>
          </a:xfrm>
          <a:prstGeom prst="rect">
            <a:avLst/>
          </a:prstGeom>
        </p:spPr>
        <p:txBody>
          <a:bodyPr/>
          <a:lstStyle/>
          <a:p>
            <a:pPr marL="442912" indent="-442912" defTabSz="511809">
              <a:spcBef>
                <a:spcPts val="0"/>
              </a:spcBef>
              <a:defRPr b="1" sz="4898"/>
            </a:pPr>
            <a:r>
              <a:t>很多美國投資人也把投資國際股票當作一種分散投資的方法。</a:t>
            </a:r>
          </a:p>
          <a:p>
            <a:pPr marL="442912" indent="-442912" defTabSz="511809">
              <a:spcBef>
                <a:spcPts val="0"/>
              </a:spcBef>
              <a:defRPr b="1" sz="4898"/>
            </a:pPr>
            <a:r>
              <a:t>但對於投資國際股票的投資人來說，以下訊息更令人寒心。即使是在研究期間的初期階段，美國與國際股票之間的相關性都一律為正數，而且過去幾十年，這兩者的相關性已上升到接近1.0，換言之，國際股票似乎無法再提供任何分散投資風險的價值（圖4.6）。</a:t>
            </a:r>
          </a:p>
          <a:p>
            <a:pPr marL="442912" indent="-442912" defTabSz="511809">
              <a:spcBef>
                <a:spcPts val="0"/>
              </a:spcBef>
              <a:defRPr b="1" sz="4898"/>
            </a:pPr>
            <a:r>
              <a:t>圖4.6 史坦普500指數與國際股票（明晟歐洲、澳洲暨遠東指數〔MSCI-EAFE〕）的三年滾動相關性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投資資產 4500萬台幣。無需從資產取錢，我的建議如下幾個方案：…"/>
          <p:cNvSpPr txBox="1"/>
          <p:nvPr>
            <p:ph type="body" idx="1"/>
          </p:nvPr>
        </p:nvSpPr>
        <p:spPr>
          <a:xfrm>
            <a:off x="1689100" y="1090590"/>
            <a:ext cx="21005800" cy="10761649"/>
          </a:xfrm>
          <a:prstGeom prst="rect">
            <a:avLst/>
          </a:prstGeom>
        </p:spPr>
        <p:txBody>
          <a:bodyPr/>
          <a:lstStyle/>
          <a:p>
            <a:pPr marL="392906" indent="-392906" defTabSz="454025">
              <a:defRPr sz="4345"/>
            </a:pPr>
            <a:r>
              <a:t>投資資產 4500萬台幣。無需從資產取錢，我的建議如下幾個方案：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在我們討論投資資產配置時首先想到風險和風險承受度。雖你無須從資產取錢，但資產配置有可能下跌 70%，而你如果有質押，會有很大壓力，如果沒質押，那市場無論如何下跌，都與你無關，這要謹記在心。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資產配置一、不質押，用 80% 3600萬投資00662，20% 900萬投資00864B。每年再平衡。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資產配置二、因為你有老公做靠山，萬一有緊急資金需求有老公協助，你也可以考慮 100% 投資00662，無需留緊急備用金。</a:t>
            </a:r>
          </a:p>
          <a:p>
            <a:pPr marL="392906" indent="-392906" defTabSz="454025">
              <a:defRPr sz="4345"/>
            </a:pPr>
          </a:p>
          <a:p>
            <a:pPr marL="392906" indent="-392906" defTabSz="454025">
              <a:defRPr sz="4345"/>
            </a:pPr>
            <a:r>
              <a:t>我認為你不需要用槓桿基金的資產配置，太複雜，因為你不需要從投資資產取錢，也不會質押借款，所以，就用簡單的資產配置就好。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問題2. 是否應該以80%投入QQQ，20%保留為現金儲備的方式來安排資產？…"/>
          <p:cNvSpPr txBox="1"/>
          <p:nvPr>
            <p:ph type="body" idx="1"/>
          </p:nvPr>
        </p:nvSpPr>
        <p:spPr>
          <a:xfrm>
            <a:off x="1035134" y="18087"/>
            <a:ext cx="21005801" cy="13063605"/>
          </a:xfrm>
          <a:prstGeom prst="rect">
            <a:avLst/>
          </a:prstGeom>
        </p:spPr>
        <p:txBody>
          <a:bodyPr/>
          <a:lstStyle/>
          <a:p>
            <a:pPr marL="592931" indent="-592931" defTabSz="685165">
              <a:defRPr sz="6557"/>
            </a:pPr>
            <a:r>
              <a:t>問題2. 是否應該以80%投入QQQ，20%保留為現金儲備的方式來安排資產？</a:t>
            </a:r>
          </a:p>
          <a:p>
            <a:pPr marL="592931" indent="-592931" defTabSz="685165">
              <a:defRPr sz="6557"/>
            </a:pPr>
          </a:p>
          <a:p>
            <a:pPr marL="592931" indent="-592931" defTabSz="685165">
              <a:defRPr sz="6557"/>
            </a:pPr>
            <a:r>
              <a:t>James 回覆：歐洲可以有兩倍槓桿基金，你們應該是 60% EQQQ 20%兩倍槓桿基金，20% 貨幣市場基金。這樣beta 1.0比較有效率 。 80% EQQQ 20% 現金 ，beta 0.8，比較沒效率，績效低。</a:t>
            </a:r>
          </a:p>
          <a:p>
            <a:pPr marL="592931" indent="-592931" defTabSz="685165">
              <a:defRPr sz="6557"/>
            </a:pPr>
            <a:r>
              <a:t>* 歐洲兩倍槓桿 QQQ 我查到代號 (代號不同交易所 .PA 法國 ；MI 義大利米蘭 ；.F 法蘭克福交易所；DE 應該是 德國吧 ！）LQQ.PA ； LQQ.MI ；L817.F ；L817.DE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歐洲 可以投資 以下 Money market…"/>
          <p:cNvSpPr txBox="1"/>
          <p:nvPr>
            <p:ph type="body" idx="1"/>
          </p:nvPr>
        </p:nvSpPr>
        <p:spPr>
          <a:xfrm>
            <a:off x="1689100" y="305832"/>
            <a:ext cx="21005800" cy="11781834"/>
          </a:xfrm>
          <a:prstGeom prst="rect">
            <a:avLst/>
          </a:prstGeom>
        </p:spPr>
        <p:txBody>
          <a:bodyPr/>
          <a:lstStyle/>
          <a:p>
            <a:pPr marL="400050" indent="-400050" defTabSz="462280">
              <a:defRPr sz="4424"/>
            </a:pPr>
            <a:r>
              <a:t>歐洲 可以投資 以下 Money market 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LVNAV  歐元計價</a:t>
            </a:r>
          </a:p>
          <a:p>
            <a:pPr marL="400050" indent="-400050" defTabSz="462280">
              <a:defRPr sz="4424"/>
            </a:pPr>
            <a:r>
              <a:t>Euro Liquidity Fund</a:t>
            </a:r>
          </a:p>
          <a:p>
            <a:pPr marL="400050" indent="-400050" defTabSz="462280">
              <a:defRPr sz="4424"/>
            </a:pPr>
            <a:r>
              <a:t>https://www.morganstanley.com/im/en-ie/intermediary-investor/funds-and-performance/morgan-stanley-liquidity-funds/euro-liquidity-fund.html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LVNAV 英鎊計價</a:t>
            </a:r>
          </a:p>
          <a:p>
            <a:pPr marL="400050" indent="-400050" defTabSz="462280">
              <a:defRPr sz="4424"/>
            </a:pPr>
            <a:r>
              <a:t>Sterling Liquidity Fund</a:t>
            </a:r>
          </a:p>
          <a:p>
            <a:pPr marL="400050" indent="-400050" defTabSz="462280">
              <a:defRPr sz="4424"/>
            </a:pPr>
            <a:r>
              <a:t>https://www.morganstanley.com/im/en-gb/intermediary-investor/funds-and-performance/morgan-stanley-liquidity-funds/sterling-liquidity-fund.html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LVNAV 美元計價</a:t>
            </a:r>
          </a:p>
          <a:p>
            <a:pPr marL="400050" indent="-400050" defTabSz="462280">
              <a:defRPr sz="4424"/>
            </a:pPr>
            <a:r>
              <a:t>US Dollar Liquidity Fund</a:t>
            </a:r>
          </a:p>
          <a:p>
            <a:pPr marL="400050" indent="-400050" defTabSz="462280">
              <a:defRPr sz="4424"/>
            </a:pPr>
            <a:r>
              <a:t>https://www.morganstanley.com/im/en-ie/intermediary-investor/funds-and-performance/morgan-stanley-liquidity-funds/us-dollar-liquidity-fund.html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現金就是本金不可以虧損才可以當作現金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00037" indent="-300037" defTabSz="346709">
              <a:defRPr sz="3318"/>
            </a:pPr>
            <a:r>
              <a:t>現金就是本金不可以虧損才可以當作現金。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SPHD 從 2022年四月 的49.61 跌倒 2023 年10月最低37.91 跌掉 23.5%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SPHD 從 20222020年二月的 43.42 跌到 2020年三月的3-25.38 41.5%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如果當你要緊急資本的時候，而且你如果有股票質押所有的股股票都跌這麼多，你拿什麼去生活跟支持你的股票質押資產。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所以永遠記得現金就是要放在貨幣市場基金或短期票卷 T-Bill 短於一年的國債。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在一般應稅帳戶，因為我們不會常常需要這個資金，只是緊急備用金，所以可以放在BOXX 這樣BOXX 不會發股息，所以就不用繳稅，未來如果需要賣出只是資本利得稅，資本利得稅比收入稅更省，當然你的收入不多邊際稅率在15%以內，當然可以買其他貨幣市場基金和短期票卷 T-Bill 短於一年的國債。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其他貨幣市場基金 包括 SWVXX 和短期票卷 T-Bill 短於一年的國債如 BIL ; SGOV ；BOXX;00864B </a:t>
            </a:r>
          </a:p>
          <a:p>
            <a:pPr marL="300037" indent="-300037" defTabSz="346709">
              <a:defRPr sz="3318"/>
            </a:pPr>
          </a:p>
          <a:p>
            <a:pPr marL="300037" indent="-300037" defTabSz="346709">
              <a:defRPr sz="3318"/>
            </a:pPr>
            <a:r>
              <a:t>退休帳戶因為沒有稅務問題，所以以上的 BIL ; SWVXX ; SGOV ; BOXX標的都可以投資。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我覺得大家在車站一直問人家，都不上車，我真的想一腳把他們踢進車廂，恨不得我有大力士的力量把全部在月台上的人全部趕進車廂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我覺得大家在車站一直問人家，都不上車，我真的想一腳把他們踢進車廂，恨不得我有大力士的力量把全部在月台上的人全部趕進車廂。</a:t>
            </a:r>
          </a:p>
          <a:p>
            <a:pPr/>
          </a:p>
          <a:p>
            <a:pPr/>
            <a:r>
              <a:t>車子都一直在開動你一直在月台，等待有什麼用。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【誰需要聰明再平衡；如何做聰明再平衡？】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【誰需要聰明再平衡；如何做聰明再平衡？】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聰明再平衡有槓桿基金的投資者才需要。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那些人可以投資槓桿基金： </a:t>
            </a:r>
          </a:p>
          <a:p>
            <a:pPr marL="335756" indent="-335756" defTabSz="387984">
              <a:defRPr sz="3713"/>
            </a:pPr>
            <a:r>
              <a:t>ㄧ、還沒退休有收入無需從投資資產用錢。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二、有質押借款，可以從質押帳戶借錢的人。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已經退休或沒有收入，需要從投資資產取錢的人不可以投資槓桿基金。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如果你適合以上人群，持有槓桿基金，做聰明再平衡，如下文章說明：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【聰明再平衡法：】 .docx</a:t>
            </a:r>
          </a:p>
          <a:p>
            <a:pPr marL="335756" indent="-335756" defTabSz="387984">
              <a:defRPr sz="3713"/>
            </a:pPr>
            <a:r>
              <a:t>https://docs.google.com/file/d/1T882J-WuW-p5EzUgZN_IET_8aNtOsgwS/edit?usp=docslist_api&amp;filetype=msword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LEC 投資理財教育學院…"/>
          <p:cNvSpPr txBox="1"/>
          <p:nvPr>
            <p:ph type="title"/>
          </p:nvPr>
        </p:nvSpPr>
        <p:spPr>
          <a:xfrm>
            <a:off x="225855" y="8105183"/>
            <a:ext cx="24145409" cy="565002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021556">
              <a:lnSpc>
                <a:spcPct val="80000"/>
              </a:lnSpc>
              <a:defRPr spc="-65" sz="6512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</a:p>
          <a:p>
            <a:pPr defTabSz="402336">
              <a:defRPr b="1" sz="6512">
                <a:solidFill>
                  <a:srgbClr val="056DA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CLEC 投資理財教育學院</a:t>
            </a:r>
          </a:p>
          <a:p>
            <a:pPr defTabSz="402336">
              <a:defRPr b="1" sz="6512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00451 《2024年度》投資第一堂課：價值一億元的投資人生講座 2023年12月29日 CLEC投資理財頻道</a:t>
            </a:r>
          </a:p>
          <a:p>
            <a:pPr defTabSz="402336">
              <a:defRPr b="1" sz="6512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hlinkClick r:id="rId2" invalidUrl="" action="" tgtFrame="" tooltip="" history="1" highlightClick="0" endSnd="0"/>
              </a:rPr>
              <a:t>https://youtu.be/4FMjmyBpTzw</a:t>
            </a:r>
          </a:p>
        </p:txBody>
      </p:sp>
      <p:pic>
        <p:nvPicPr>
          <p:cNvPr id="23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09513" y="-37601"/>
            <a:ext cx="17364974" cy="90050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市場震盪於我無關！…"/>
          <p:cNvSpPr txBox="1"/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無視市場聲色起浮！</a:t>
            </a:r>
          </a:p>
        </p:txBody>
      </p:sp>
      <p:sp>
        <p:nvSpPr>
          <p:cNvPr id="174" name="`"/>
          <p:cNvSpPr txBox="1"/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pPr/>
            <a:r>
              <a:t>`</a:t>
            </a:r>
          </a:p>
        </p:txBody>
      </p:sp>
      <p:grpSp>
        <p:nvGrpSpPr>
          <p:cNvPr id="178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175" name="影像" descr="影像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6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安</a:t>
              </a:r>
            </a:p>
          </p:txBody>
        </p:sp>
        <p:sp>
          <p:nvSpPr>
            <p:cNvPr id="177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心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500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500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500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500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500"/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500"/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我們在 YouTube 留言區有置頂留言，可以下載講義，和其他相關連接資訊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我們在 YouTube 留言區有置頂留言，可以下載講義，和其他相關連接資訊。</a:t>
            </a:r>
          </a:p>
          <a:p>
            <a:pPr/>
          </a:p>
          <a:p>
            <a:pPr/>
            <a:r>
              <a:t>或寫email 給我</a:t>
            </a:r>
          </a:p>
          <a:p>
            <a:pPr/>
            <a:r>
              <a:rPr u="sng">
                <a:hlinkClick r:id="rId2" invalidUrl="" action="" tgtFrame="" tooltip="" history="1" highlightClick="0" endSnd="0"/>
              </a:rPr>
              <a:t>chenismoney@gmail.com</a:t>
            </a:r>
          </a:p>
          <a:p>
            <a:pPr/>
            <a:r>
              <a:t>clec.hq.director@gmail.com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免責宣告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b="1" sz="8300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免責宣告</a:t>
            </a:r>
          </a:p>
        </p:txBody>
      </p:sp>
      <p:sp>
        <p:nvSpPr>
          <p:cNvPr id="181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/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我們影片及相關內容僅供教育目的，無營利行為。我們沒有任何討論群組或社团，如果有人邀请您加入，請小心詐騙。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YouTube留言區有我的置頂留言，提供講義下載和相關連結資訊。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b="0"/>
            </a:pPr>
            <a:r>
              <a:t>YouTube留言區有我的置頂留言，提供講義下載和相關連結資訊。</a:t>
            </a:r>
          </a:p>
          <a:p>
            <a:pPr algn="ctr">
              <a:defRPr b="0"/>
            </a:pPr>
          </a:p>
        </p:txBody>
      </p:sp>
      <p:pic>
        <p:nvPicPr>
          <p:cNvPr id="18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3710" t="16863" r="10341" b="0"/>
          <a:stretch>
            <a:fillRect/>
          </a:stretch>
        </p:blipFill>
        <p:spPr>
          <a:xfrm>
            <a:off x="1360884" y="7107340"/>
            <a:ext cx="21662420" cy="3812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新朋友請先看我們頻道以下影片："/>
          <p:cNvSpPr txBox="1"/>
          <p:nvPr>
            <p:ph type="body" idx="1"/>
          </p:nvPr>
        </p:nvSpPr>
        <p:spPr>
          <a:xfrm>
            <a:off x="1689100" y="933638"/>
            <a:ext cx="21005800" cy="10787808"/>
          </a:xfrm>
          <a:prstGeom prst="rect">
            <a:avLst/>
          </a:prstGeom>
        </p:spPr>
        <p:txBody>
          <a:bodyPr anchor="t"/>
          <a:lstStyle/>
          <a:p>
            <a:pPr/>
            <a:r>
              <a:t>新朋友請先看我們頻道以下影片：</a:t>
            </a:r>
          </a:p>
        </p:txBody>
      </p:sp>
      <p:pic>
        <p:nvPicPr>
          <p:cNvPr id="18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4359" y="2557289"/>
            <a:ext cx="22255282" cy="94099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不學習就盲目投資是危險的。…"/>
          <p:cNvSpPr txBox="1"/>
          <p:nvPr>
            <p:ph type="body" idx="1"/>
          </p:nvPr>
        </p:nvSpPr>
        <p:spPr>
          <a:xfrm>
            <a:off x="1636782" y="1182524"/>
            <a:ext cx="21005801" cy="113255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defRPr b="0"/>
            </a:pPr>
            <a:r>
              <a:t>不學習就盲目投資是危險的。</a:t>
            </a:r>
          </a:p>
          <a:p>
            <a:pPr>
              <a:lnSpc>
                <a:spcPct val="150000"/>
              </a:lnSpc>
              <a:defRPr b="0"/>
            </a:pPr>
            <a:r>
              <a:t>觀看我們的影片並提出具體問題，包含：</a:t>
            </a:r>
          </a:p>
          <a:p>
            <a:pPr>
              <a:lnSpc>
                <a:spcPct val="150000"/>
              </a:lnSpc>
              <a:defRPr b="0"/>
            </a:pPr>
            <a:r>
              <a:rPr b="1" i="1" u="sng"/>
              <a:t>影片編號</a:t>
            </a:r>
            <a:r>
              <a:t>和</a:t>
            </a:r>
            <a:r>
              <a:rPr b="1" u="sng"/>
              <a:t>問題出現的時間點</a:t>
            </a:r>
            <a:r>
              <a:t>。</a:t>
            </a:r>
          </a:p>
          <a:p>
            <a:pPr>
              <a:lnSpc>
                <a:spcPct val="150000"/>
              </a:lnSpc>
              <a:defRPr b="0"/>
            </a:pPr>
            <a:r>
              <a:t>看過影片後提問是最有效的學習方法。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LEC沒有討論群組，我們沒有授權任何人做任何事。…"/>
          <p:cNvSpPr txBox="1"/>
          <p:nvPr>
            <p:ph type="body" idx="1"/>
          </p:nvPr>
        </p:nvSpPr>
        <p:spPr>
          <a:xfrm>
            <a:off x="1689100" y="1090590"/>
            <a:ext cx="21005800" cy="10918600"/>
          </a:xfrm>
          <a:prstGeom prst="rect">
            <a:avLst/>
          </a:prstGeom>
        </p:spPr>
        <p:txBody>
          <a:bodyPr/>
          <a:lstStyle/>
          <a:p>
            <a:pPr>
              <a:defRPr b="0"/>
            </a:pPr>
            <a:r>
              <a:t>CLEC沒有討論群組，我們沒有授權任何人做任何事。</a:t>
            </a:r>
          </a:p>
          <a:p>
            <a:pPr>
              <a:defRPr b="0"/>
            </a:pPr>
          </a:p>
          <a:p>
            <a:pPr>
              <a:defRPr b="0"/>
            </a:pPr>
            <a:r>
              <a:t>我們無法知道任何群的成員組成與目的，容易遭有心人士混入。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我們推薦的投資主要是納斯達克100指數基金QQQ及各國相應發行的當地ETF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21506" indent="-621506" defTabSz="718184">
              <a:defRPr b="0" sz="6873"/>
            </a:pPr>
            <a:r>
              <a:t>我們推薦的投資主要是</a:t>
            </a:r>
            <a:r>
              <a:rPr b="1" u="sng"/>
              <a:t>納斯達克100指數基金QQQ</a:t>
            </a:r>
            <a:r>
              <a:t>及各國相應發行的當地ETF。</a:t>
            </a:r>
          </a:p>
          <a:p>
            <a:pPr marL="621506" indent="-621506" defTabSz="718184">
              <a:defRPr b="0" sz="6873"/>
            </a:pPr>
            <a:r>
              <a:t>不要全信理財專員的建議，包括Charles Schwab financial consultant。他們可以協助開戶，但不建議完全採納他們所提的ETF或其他理財產品。</a:t>
            </a:r>
          </a:p>
          <a:p>
            <a:pPr marL="621506" indent="-621506" defTabSz="718184">
              <a:defRPr b="0" sz="6873"/>
            </a:pPr>
            <a:r>
              <a:t>長期來看，納斯達克100指數基金和S&amp;P 500指數基金是表現最佳的投資。除此之外的個股、基金和理財產品，通常不利於投資成功，應予以避免。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