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com/playlist?list=PLiskER8xug1d5adCiettxa-qaras_mq4k&amp;si=uIM4OFZPv4Kg0WpY" TargetMode="External"/><Relationship Id="rId3" Type="http://schemas.openxmlformats.org/officeDocument/2006/relationships/image" Target="../media/image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s://youtu.be/4FMjmyBpTzw" TargetMode="External"/><Relationship Id="rId3" Type="http://schemas.openxmlformats.org/officeDocument/2006/relationships/image" Target="../media/image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68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69" name="CLEC 投資理財頻道…"/>
          <p:cNvSpPr txBox="1"/>
          <p:nvPr/>
        </p:nvSpPr>
        <p:spPr>
          <a:xfrm>
            <a:off x="5132107" y="8670642"/>
            <a:ext cx="14119786" cy="3675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2026年5月23日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Youtube 影片編號00566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在中國的朋友，如果你們需要檔案用email與我聯絡，（每週六的講義不要找我要，螢幕都有講義哪容）其他像「新人葵花寶典」或者是「ＣＬＥＣ理財聖經」或者是我們「價值10億元的投資講座」文字檔和其他資料，我可以將iCloud 檔案連結給你們在中國就可以下載。我們頻道所有的資料都是公開免費你來找我要我就給你，絕不收費我們不收費的。你也可以來找我要下載連結分享給其他朋友免費下載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/>
            </a:pPr>
            <a:r>
              <a:t>在中國的朋友，如果你們需要檔案用email與我聯絡，（每週六的講義不要找我要，螢幕都有講義哪容）其他像「新人葵花寶典」或者是「ＣＬＥＣ理財聖經」或者是我們「價值10億元的投資講座」文字檔和其他資料，我可以將iCloud 檔案連結給你們在中國就可以下載。我們頻道所有的資料都是公開免費你來找我要我就給你，絕不收費我們不收費的。你也可以來找我要下載連結分享給其他朋友免費下載。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寫email給我，現在僅用這個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，不要用另外一個信箱）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分為兩個資料夾「簡報講義」與「教學資料」，目前權限開放「檢視」、「下載」給知道連結的學員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50068" indent="-550068" defTabSz="635634">
              <a:defRPr sz="6083"/>
            </a:pPr>
            <a:r>
              <a:t>分為兩個資料夾「簡報講義」與「教學資料」，目前權限開放「檢視」、「下載」給知道連結的學員：</a:t>
            </a:r>
          </a:p>
          <a:p>
            <a:pPr marL="550068" indent="-550068" defTabSz="635634">
              <a:defRPr sz="6083"/>
            </a:pPr>
            <a:r>
              <a:t>https://u.pcloud.link/publink/show?code=kZMnsU5Z40xmWvQkcy5XmJsTEzSqs4VUmuPX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這是短網址，連結相同位置</a:t>
            </a:r>
          </a:p>
          <a:p>
            <a:pPr marL="550068" indent="-550068" defTabSz="635634">
              <a:defRPr sz="6083"/>
            </a:pPr>
            <a:r>
              <a:t>http://u.pc.cd/Mx3italK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無需註冊，在大陸的家人朋友試試可否正常下載。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有錢立即市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有錢立即市價買進，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更不要說要等是下跌買進，你不是神！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終身壽險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終身壽險直接解約贖回，自己投資，資產一輩子會增長四個零，你拿回十萬，一輩子會變十億！你自己可以成長成十億百億，何必放在保險公司爛呢？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不樣再問保險借款的事！不要用保單借款，做這樣做會窮上加窮！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不要保險，不要保險，不要保險！遠離保險遠離做保險經濟的朋友。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不要問個股。也不要問我沒提的其他標地。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無視市場聲色起浮！</a:t>
            </a:r>
          </a:p>
        </p:txBody>
      </p:sp>
      <p:sp>
        <p:nvSpPr>
          <p:cNvPr id="182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186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183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4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185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1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89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我們影片及相關內容僅供教育目的，無營利行為。我們沒有任何討論群組或社团，如果有人邀请您加入，請小心詐騙。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YouTube留言區有我的置頂留言，提供講義下載和相關連結資訊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b="0"/>
            </a:pPr>
            <a:r>
              <a:t>YouTube留言區有我的置頂留言，提供講義下載和相關連結資訊。</a:t>
            </a:r>
          </a:p>
          <a:p>
            <a:pPr algn="ctr">
              <a:defRPr b="0"/>
            </a:pPr>
          </a:p>
        </p:txBody>
      </p:sp>
      <p:pic>
        <p:nvPicPr>
          <p:cNvPr id="19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710" t="16863" r="10341" b="0"/>
          <a:stretch>
            <a:fillRect/>
          </a:stretch>
        </p:blipFill>
        <p:spPr>
          <a:xfrm>
            <a:off x="1360884" y="7107340"/>
            <a:ext cx="21662420" cy="3812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訂閱、留言、按👍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訂閱、留言、按👍、轉發分享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199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注意clubhouse這位詐騙"/>
          <p:cNvSpPr txBox="1"/>
          <p:nvPr>
            <p:ph type="title"/>
          </p:nvPr>
        </p:nvSpPr>
        <p:spPr>
          <a:xfrm>
            <a:off x="10653871" y="-712122"/>
            <a:ext cx="12322551" cy="3180762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02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05" name="這ID是詐騙，他常常改變ID"/>
          <p:cNvSpPr txBox="1"/>
          <p:nvPr/>
        </p:nvSpPr>
        <p:spPr>
          <a:xfrm>
            <a:off x="14712584" y="3132975"/>
            <a:ext cx="9788587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這ID是詐騙，他常常改變ID</a:t>
            </a:r>
          </a:p>
        </p:txBody>
      </p:sp>
      <p:pic>
        <p:nvPicPr>
          <p:cNvPr id="206" name="截圖 2025-11-29 08.04.02.jpeg" descr="截圖 2025-11-29 08.04.02.jpeg"/>
          <p:cNvPicPr>
            <a:picLocks noChangeAspect="1"/>
          </p:cNvPicPr>
          <p:nvPr/>
        </p:nvPicPr>
        <p:blipFill>
          <a:blip r:embed="rId5">
            <a:extLst/>
          </a:blip>
          <a:srcRect l="0" t="297" r="0" b="32999"/>
          <a:stretch>
            <a:fillRect/>
          </a:stretch>
        </p:blipFill>
        <p:spPr>
          <a:xfrm>
            <a:off x="12250420" y="7422679"/>
            <a:ext cx="7813350" cy="639305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注意clubhouse這位詐騙"/>
          <p:cNvSpPr txBox="1"/>
          <p:nvPr>
            <p:ph type="title"/>
          </p:nvPr>
        </p:nvSpPr>
        <p:spPr>
          <a:xfrm>
            <a:off x="10924595" y="-576759"/>
            <a:ext cx="12322552" cy="3180761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10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13" name="這是詐騙新帳戶ID是詐騙，他常常改變ID"/>
          <p:cNvSpPr txBox="1"/>
          <p:nvPr/>
        </p:nvSpPr>
        <p:spPr>
          <a:xfrm>
            <a:off x="13373061" y="2479473"/>
            <a:ext cx="11298070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這是詐騙新帳戶ID是詐騙，他常常改變ID</a:t>
            </a:r>
          </a:p>
        </p:txBody>
      </p:sp>
      <p:sp>
        <p:nvSpPr>
          <p:cNvPr id="214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15" name="IMG_4465.png" descr="IMG_4465.png"/>
          <p:cNvPicPr>
            <a:picLocks noChangeAspect="1"/>
          </p:cNvPicPr>
          <p:nvPr/>
        </p:nvPicPr>
        <p:blipFill>
          <a:blip r:embed="rId5">
            <a:extLst/>
          </a:blip>
          <a:srcRect l="0" t="48123" r="0" b="19008"/>
          <a:stretch>
            <a:fillRect/>
          </a:stretch>
        </p:blipFill>
        <p:spPr>
          <a:xfrm>
            <a:off x="11537660" y="7855444"/>
            <a:ext cx="9004554" cy="6402815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G_0821.jpeg" descr="IMG_082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504361" y="0"/>
            <a:ext cx="633046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G_0820.jpeg" descr="IMG_08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35743" y="-1"/>
            <a:ext cx="6330463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這是詐騙大家要小心，我不會直接跟你們聯絡，…"/>
          <p:cNvSpPr txBox="1"/>
          <p:nvPr/>
        </p:nvSpPr>
        <p:spPr>
          <a:xfrm>
            <a:off x="7910093" y="143841"/>
            <a:ext cx="8250317" cy="11319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8000">
                <a:solidFill>
                  <a:srgbClr val="E22400"/>
                </a:solidFill>
              </a:defRPr>
            </a:pPr>
            <a:r>
              <a:t>這是詐騙大家要小心，我不會直接跟你們聯絡，</a:t>
            </a:r>
          </a:p>
          <a:p>
            <a:pPr>
              <a:defRPr sz="8000">
                <a:solidFill>
                  <a:srgbClr val="E22400"/>
                </a:solidFill>
              </a:defRPr>
            </a:pPr>
            <a:r>
              <a:t>除非你有問題來問我你們要記得在clubhouse我的正確ID @clecchairman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如果沒有把獲得「全世界的錢，讓全世界為我們工作。」的「理財」心態放在人生優先選項，人生不會富有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5768" indent="-435768" defTabSz="503555">
              <a:defRPr sz="4819"/>
            </a:pPr>
            <a:r>
              <a:t>如果沒有把獲得「全世界的錢，讓全世界為我們工作。」的「理財」心態放在人生優先選項，人生不會富有！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將「工作」「老闆交代」「客戶的一通電話」「幫公司拿到訂單」「打第二份工」放在生活最急的優先地位，絕對是窮忙。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無法長期投資致富的人，通常是淺意識裡面「討厭錢」或「賺錢有捷徑」所以才會將理財的優先事項排在最後，或是將賭博當理財。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所以，要告訴自己「將理財放在人生優先事項」「我要做宇宙的主人」，「我是華爾街主人」「華爾街的錢都是我的」做對理財，「錢」自然就來。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chwab PAL team 的回覆，重點其實非常清楚，我幫您整理成白話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0043" indent="-350043" defTabSz="404495">
              <a:defRPr sz="3871"/>
            </a:pPr>
            <a:r>
              <a:t>Schwab PAL team 的回覆，重點其實非常清楚，我幫您整理成白話：</a:t>
            </a:r>
          </a:p>
          <a:p>
            <a:pPr marL="350043" indent="-350043" defTabSz="404495">
              <a:defRPr sz="3871"/>
            </a:pPr>
          </a:p>
          <a:p>
            <a:pPr marL="350043" indent="-350043" defTabSz="404495">
              <a:defRPr sz="3871"/>
            </a:pPr>
            <a:r>
              <a:t>1. 如果 PAL（Pledged Asset Line）是「共同借款人」或「Trust 名義」</a:t>
            </a:r>
          </a:p>
          <a:p>
            <a:pPr marL="350043" indent="-350043" defTabSz="404495">
              <a:defRPr sz="3871"/>
            </a:pPr>
            <a:r>
              <a:t>    例如：</a:t>
            </a:r>
          </a:p>
          <a:p>
            <a:pPr marL="350043" indent="-350043" defTabSz="404495">
              <a:defRPr sz="3871"/>
            </a:pPr>
            <a:r>
              <a:t>    * Joint PAL</a:t>
            </a:r>
          </a:p>
          <a:p>
            <a:pPr marL="350043" indent="-350043" defTabSz="404495">
              <a:defRPr sz="3871"/>
            </a:pPr>
            <a:r>
              <a:t>    * Revocable Trust PAL</a:t>
            </a:r>
          </a:p>
          <a:p>
            <a:pPr marL="350043" indent="-350043" defTabSz="404495">
              <a:defRPr sz="3871"/>
            </a:pPr>
            <a:r>
              <a:t>    * Irrevocable Trust PAL</a:t>
            </a:r>
          </a:p>
          <a:p>
            <a:pPr marL="350043" indent="-350043" defTabSz="404495">
              <a:defRPr sz="3871"/>
            </a:pPr>
            <a:r>
              <a:t>    * Entity PAL</a:t>
            </a:r>
          </a:p>
          <a:p>
            <a:pPr marL="350043" indent="-350043" defTabSz="404495">
              <a:defRPr sz="3871"/>
            </a:pPr>
            <a:r>
              <a:t>    那麼：</a:t>
            </a:r>
          </a:p>
          <a:p>
            <a:pPr marL="350043" indent="-350043" defTabSz="404495">
              <a:defRPr sz="3871"/>
            </a:pPr>
            <a:r>
              <a:t>    ✅ 若存活者本來就是借款人／ trustee／ authorized agent</a:t>
            </a:r>
          </a:p>
          <a:p>
            <a:pPr marL="350043" indent="-350043" defTabSz="404495">
              <a:defRPr sz="3871"/>
            </a:pPr>
            <a:r>
              <a:t>    → 可以：</a:t>
            </a:r>
          </a:p>
          <a:p>
            <a:pPr marL="350043" indent="-350043" defTabSz="404495">
              <a:defRPr sz="3871"/>
            </a:pPr>
            <a:r>
              <a:t>    * 直接重新登記（reregister）</a:t>
            </a:r>
          </a:p>
          <a:p>
            <a:pPr marL="350043" indent="-350043" defTabSz="404495">
              <a:defRPr sz="3871"/>
            </a:pPr>
            <a:r>
              <a:t>    * 或重新做 replacement PAL 承接貸款</a:t>
            </a:r>
          </a:p>
          <a:p>
            <a:pPr marL="350043" indent="-350043" defTabSz="404495">
              <a:defRPr sz="3871"/>
            </a:pPr>
            <a:r>
              <a:t>    也就是說：</a:t>
            </a:r>
          </a:p>
          <a:p>
            <a:pPr marL="350043" indent="-350043" defTabSz="404495">
              <a:defRPr sz="3871"/>
            </a:pPr>
            <a:r>
              <a:t>    「原本就在 PAL 文件上的人」才能延續這筆 PAL。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1. 如果只是受益人（Beneficiary）或繼任 trustee…"/>
          <p:cNvSpPr txBox="1"/>
          <p:nvPr>
            <p:ph type="body" idx="1"/>
          </p:nvPr>
        </p:nvSpPr>
        <p:spPr>
          <a:xfrm>
            <a:off x="1689100" y="459945"/>
            <a:ext cx="21005800" cy="11478055"/>
          </a:xfrm>
          <a:prstGeom prst="rect">
            <a:avLst/>
          </a:prstGeom>
        </p:spPr>
        <p:txBody>
          <a:bodyPr/>
          <a:lstStyle/>
          <a:p>
            <a:pPr/>
            <a:r>
              <a:t>1. 如果只是受益人（Beneficiary）或繼任 trustee</a:t>
            </a:r>
          </a:p>
          <a:p>
            <a:pPr/>
            <a:r>
              <a:t>    但原本不是 PAL borrower／authorized agent</a:t>
            </a:r>
          </a:p>
          <a:p>
            <a:pPr/>
            <a:r>
              <a:t>    ❌ 不能直接繼承這筆 PAL。</a:t>
            </a:r>
          </a:p>
          <a:p>
            <a:pPr/>
            <a:r>
              <a:t>    Schwab 的要求會是：</a:t>
            </a:r>
          </a:p>
          <a:p>
            <a:pPr/>
            <a:r>
              <a:t>    * 必須先還清 PAL</a:t>
            </a:r>
          </a:p>
          <a:p>
            <a:pPr/>
            <a:r>
              <a:t>    * 然後關閉原 PAL account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1. 他們提出的一個解法（也是稅務上常見做法）…"/>
          <p:cNvSpPr txBox="1"/>
          <p:nvPr>
            <p:ph type="body" idx="1"/>
          </p:nvPr>
        </p:nvSpPr>
        <p:spPr>
          <a:xfrm>
            <a:off x="1689100" y="459945"/>
            <a:ext cx="21005800" cy="11478055"/>
          </a:xfrm>
          <a:prstGeom prst="rect">
            <a:avLst/>
          </a:prstGeom>
        </p:spPr>
        <p:txBody>
          <a:bodyPr/>
          <a:lstStyle/>
          <a:p>
            <a:pPr marL="335756" indent="-335756" defTabSz="387984">
              <a:defRPr sz="3713"/>
            </a:pPr>
            <a:r>
              <a:t>1. 他們提出的一個解法（也是稅務上常見做法）</a:t>
            </a:r>
          </a:p>
          <a:p>
            <a:pPr marL="335756" indent="-335756" defTabSz="387984">
              <a:defRPr sz="3713"/>
            </a:pPr>
            <a:r>
              <a:t>    Beneficiary 可以：</a:t>
            </a:r>
          </a:p>
          <a:p>
            <a:pPr marL="335756" indent="-335756" defTabSz="387984">
              <a:defRPr sz="3713"/>
            </a:pPr>
            <a:r>
              <a:t>    * 直接賣掉部分 inherited securities</a:t>
            </a:r>
          </a:p>
          <a:p>
            <a:pPr marL="335756" indent="-335756" defTabSz="387984">
              <a:defRPr sz="3713"/>
            </a:pPr>
            <a:r>
              <a:t>    * 用來償還 PAL</a:t>
            </a:r>
          </a:p>
          <a:p>
            <a:pPr marL="335756" indent="-335756" defTabSz="387984">
              <a:defRPr sz="3713"/>
            </a:pPr>
            <a:r>
              <a:t>    因為：</a:t>
            </a:r>
          </a:p>
          <a:p>
            <a:pPr marL="335756" indent="-335756" defTabSz="387984">
              <a:defRPr sz="3713"/>
            </a:pPr>
            <a:r>
              <a:t>    ✅ 遺產通常有 step-up basis（成本重置）</a:t>
            </a:r>
          </a:p>
          <a:p>
            <a:pPr marL="335756" indent="-335756" defTabSz="387984">
              <a:defRPr sz="3713"/>
            </a:pPr>
            <a:r>
              <a:t>    所以：</a:t>
            </a:r>
          </a:p>
          <a:p>
            <a:pPr marL="335756" indent="-335756" defTabSz="387984">
              <a:defRPr sz="3713"/>
            </a:pPr>
            <a:r>
              <a:t>    * 被繼承的股票成本</a:t>
            </a:r>
          </a:p>
          <a:p>
            <a:pPr marL="335756" indent="-335756" defTabSz="387984">
              <a:defRPr sz="3713"/>
            </a:pPr>
            <a:r>
              <a:t>    * 會變成死亡當日市價</a:t>
            </a:r>
          </a:p>
          <a:p>
            <a:pPr marL="335756" indent="-335756" defTabSz="387984">
              <a:defRPr sz="3713"/>
            </a:pPr>
            <a:r>
              <a:t>    因此立刻賣出時：</a:t>
            </a:r>
          </a:p>
          <a:p>
            <a:pPr marL="335756" indent="-335756" defTabSz="387984">
              <a:defRPr sz="3713"/>
            </a:pPr>
            <a:r>
              <a:t>    ✅ 通常幾乎沒有 capital gain tax</a:t>
            </a:r>
          </a:p>
          <a:p>
            <a:pPr marL="335756" indent="-335756" defTabSz="387984">
              <a:defRPr sz="3713"/>
            </a:pPr>
          </a:p>
          <a:p>
            <a:pPr marL="335756" indent="-335756" defTabSz="387984">
              <a:defRPr sz="3713"/>
            </a:pPr>
            <a:r>
              <a:t>1. 然後剩餘資產再重新投資</a:t>
            </a:r>
          </a:p>
          <a:p>
            <a:pPr marL="335756" indent="-335756" defTabSz="387984">
              <a:defRPr sz="3713"/>
            </a:pPr>
            <a:r>
              <a:t>    Schwab 的意思是：</a:t>
            </a:r>
          </a:p>
          <a:p>
            <a:pPr marL="335756" indent="-335756" defTabSz="387984">
              <a:defRPr sz="3713"/>
            </a:pPr>
            <a:r>
              <a:t>    * 先清 PAL</a:t>
            </a:r>
          </a:p>
          <a:p>
            <a:pPr marL="335756" indent="-335756" defTabSz="387984">
              <a:defRPr sz="3713"/>
            </a:pPr>
            <a:r>
              <a:t>    * 再用剩餘現金重新建立投資部位</a:t>
            </a:r>
          </a:p>
          <a:p>
            <a:pPr marL="335756" indent="-335756" defTabSz="387984">
              <a:defRPr sz="3713"/>
            </a:pPr>
            <a:r>
              <a:t>    * 新成本就是現在的新 cost basis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In addition to previous email, there is a new PAL line ratio changes. We increased from previous 70% to 75% now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addition to previous email, there is a new PAL line ratio changes. We increased from previous 70% to 75% now.</a:t>
            </a:r>
          </a:p>
          <a:p>
            <a:pPr/>
            <a:r>
              <a:t>Here is the link that you can search for each security : ARL .</a:t>
            </a:r>
          </a:p>
          <a:p>
            <a:pPr/>
            <a:r>
              <a:t>For example: QQQ is 75%, TSLA is 50%...etc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另外一種方式是可以讓遺產繼承人（beneficiary)也是用自己的PAL借款還掉被繼承人帳戶的PAL欠款之後直接繼承所有價證券，而不用賣出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457200" defTabSz="528319">
              <a:defRPr sz="5056"/>
            </a:pPr>
            <a:r>
              <a:t>另外一種方式是可以讓遺產繼承人（beneficiary)也是用自己的PAL借款還掉被繼承人帳戶的PAL欠款之後直接繼承所有價證券，而不用賣出。</a:t>
            </a:r>
          </a:p>
          <a:p>
            <a:pPr marL="457200" indent="-457200" defTabSz="528319">
              <a:defRPr sz="5056"/>
            </a:pPr>
          </a:p>
          <a:p>
            <a:pPr marL="457200" indent="-457200" defTabSz="528319">
              <a:defRPr sz="5056"/>
            </a:pPr>
            <a:r>
              <a:t>這樣還是可以持續讓被繼承人的資產持續累積，而不會因為賣出資產還掉PAL 的欠款而降低（減損）持有的資產部位。</a:t>
            </a:r>
          </a:p>
          <a:p>
            <a:pPr marL="457200" indent="-457200" defTabSz="528319">
              <a:defRPr sz="5056"/>
            </a:pPr>
          </a:p>
          <a:p>
            <a:pPr marL="457200" indent="-457200" defTabSz="528319">
              <a:defRPr sz="5056"/>
            </a:pPr>
            <a:r>
              <a:t>當然長期要培養繼承人（beneficiary)自己的資產部位足夠做PAL股票質押來還被繼承人的PAL欠款。</a:t>
            </a:r>
          </a:p>
          <a:p>
            <a:pPr marL="457200" indent="-457200" defTabSz="528319">
              <a:defRPr sz="5056"/>
            </a:pPr>
          </a:p>
          <a:p>
            <a:pPr marL="457200" indent="-457200" defTabSz="528319">
              <a:defRPr sz="5056"/>
            </a:pPr>
            <a:r>
              <a:t>重點是你有沒有辦法做好下一代的投資理財教育，不然你的下一代可能也不願意去做股票質押借款去繳遺產稅跟欠款。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欠錢能不還就不要還才是最安全的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7187" indent="-357187" defTabSz="412750">
              <a:defRPr sz="3950"/>
            </a:pPr>
            <a:r>
              <a:t>欠錢能不還就不要還才是最安全的！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甲乙都有一棟三千萬台幣的房產。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甲 因為積極還貸款，現在只欠兩百萬台幣的貸款，手上完全沒有現金部位！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乙 因為積極將房產淨值借出來，還欠一千五百萬台幣，但有一千三百萬現金與股票部位！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當火災一來，或地震一來，和失業，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甲因為還欠兩百萬貸款，無法還款，房子已經燒毀，或陣倒，無法有房子可賣，也無薪資可以還貸款，立即破產！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乙因為有一千三百萬股票與現金部位，可以辦辦找工作，租房子有十幾年可以再來解決問題！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同樣的狀況來到持有股票的甲乙兩個人。一樣有股票30,000,000台幣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同樣的狀況來到持有股票的甲乙兩個人。一樣有股票30,000,000台幣。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甲：完全百分之百的股票持有沒有現金。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乙：因為有股票質押借款，所以它可以有30%的現金。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當市場下跌80%的時候，而且又失業的時候如果再碰到房產燒毁或地震倒塌。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甲只剩下6,000,000的股票，而且要殺低賣出過日子和租房子。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乙 就不用殺低股票可以慢慢等股票漲回來，有30%的現金可以10幾年花費不用擔心。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當資產足夠可以質押時就應該盡量開始質押借款，讓自己的資產不要減損或持續增加投入金額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5768" indent="-435768" defTabSz="503555">
              <a:defRPr sz="4819"/>
            </a:pPr>
            <a:r>
              <a:t>當資產足夠可以質押時就應該盡量開始質押借款，讓自己的資產不要減損或持續增加投入金額！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通常我會建議台灣的朋友最少10,000,000台幣，中國大陸的朋友最好能夠夠有2,500,000人民幣以上或者在香港有1,500,000港幣，美國在投資帳戶有八十萬美元以上才考慮做股票質押，當你達到這個標準就應該盡量盡早質押！以上金額只是概念性的模糊正確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沒有做股票質押的人，現金就是緊急備用金。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有做股票質押的人現金一開始要有30%也就是你一開始質押的資產30%是要配置現金部位。以防是下跌80%的時候你不會被清盤。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「有錢就立即馬上買進！」這是一者特殊能力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「有錢就立即馬上買進！」這是一者特殊能力！</a:t>
            </a:r>
          </a:p>
          <a:p>
            <a:pPr/>
          </a:p>
          <a:p>
            <a:pPr/>
            <a:r>
              <a:t>有錢就立即買進，可以經過市場歷練，自我學習，認知與領悟，就能做到有錢就立即馬上買進！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退休倍數 與 退休生活品質 粗略想像關聯性…"/>
          <p:cNvSpPr txBox="1"/>
          <p:nvPr>
            <p:ph type="body" idx="1"/>
          </p:nvPr>
        </p:nvSpPr>
        <p:spPr>
          <a:xfrm>
            <a:off x="1689100" y="1090590"/>
            <a:ext cx="21005800" cy="11062581"/>
          </a:xfrm>
          <a:prstGeom prst="rect">
            <a:avLst/>
          </a:prstGeom>
        </p:spPr>
        <p:txBody>
          <a:bodyPr/>
          <a:lstStyle/>
          <a:p>
            <a:pPr marL="378618" indent="-378618" defTabSz="437514">
              <a:defRPr sz="4187"/>
            </a:pPr>
            <a:r>
              <a:t> 退休倍數 與 退休生活品質 粗略想像關聯性</a:t>
            </a:r>
          </a:p>
          <a:p>
            <a:pPr marL="378618" indent="-378618" defTabSz="437514">
              <a:defRPr sz="4187"/>
            </a:pPr>
            <a:r>
              <a:t> </a:t>
            </a:r>
          </a:p>
          <a:p>
            <a:pPr marL="378618" indent="-378618" defTabSz="437514">
              <a:defRPr sz="4187"/>
            </a:pPr>
            <a:r>
              <a:t> 基本的退休條件是年開銷的15倍，這是一種平淡的退休生活的基本資產要求。10倍年開銷放QQQI 取得現金流，5倍年開銷做 70 30 資配產配置。簡單國內旅遊，無法出國旅遊。</a:t>
            </a:r>
          </a:p>
          <a:p>
            <a:pPr marL="378618" indent="-378618" defTabSz="437514">
              <a:defRPr sz="4187"/>
            </a:pPr>
            <a:r>
              <a:t> </a:t>
            </a:r>
          </a:p>
          <a:p>
            <a:pPr marL="378618" indent="-378618" defTabSz="437514">
              <a:defRPr sz="4187"/>
            </a:pPr>
            <a:r>
              <a:t> 如果你要過中等的退休生活，那最少要有年開銷的20倍。15倍年開銷放QQQI 取得現金流，5倍年開銷做 70 30 資配產配置。一年一次國內的短期奢華旅遊。 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 如果你要過比較好的生活，那最少要有年開銷的35倍。可以取3%資產過生活。一年一次可以到比較長時間的遠程旅遊。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如果能有年開銷50倍以上，那你就可以過優渥的退休生活。產配置 80 20 可以取資產的2%，每年可以有一趟國外旅遊。可以做商務艙旅遊。如果產配置 70 30可以取資產的3%，每年可以兩趟國外旅遊做商務艙旅遊。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在 YouTube 上觀看「2026年 投資第一堂課『價值十億元的投資講座』」…"/>
          <p:cNvSpPr txBox="1"/>
          <p:nvPr>
            <p:ph type="body" sz="quarter" idx="1"/>
          </p:nvPr>
        </p:nvSpPr>
        <p:spPr>
          <a:xfrm>
            <a:off x="1689100" y="345603"/>
            <a:ext cx="21005800" cy="1735916"/>
          </a:xfrm>
          <a:prstGeom prst="rect">
            <a:avLst/>
          </a:prstGeom>
        </p:spPr>
        <p:txBody>
          <a:bodyPr/>
          <a:lstStyle/>
          <a:p>
            <a:pPr marL="307181" indent="-307181" defTabSz="354965">
              <a:defRPr sz="3397"/>
            </a:pPr>
            <a:r>
              <a:t>在 YouTube 上觀看「2026年 投資第一堂課『價值十億元的投資講座』」</a:t>
            </a:r>
          </a:p>
          <a:p>
            <a:pPr marL="307181" indent="-307181" defTabSz="354965">
              <a:defRPr sz="3397"/>
            </a:pPr>
            <a:r>
              <a:rPr u="sng">
                <a:hlinkClick r:id="rId2" invalidUrl="" action="" tgtFrame="" tooltip="" history="1" highlightClick="0" endSnd="0"/>
              </a:rPr>
              <a:t>https://youtube.com/playlist?list=PLiskER8xug1d5adCiettxa-qaras_mq4k&amp;si=uIM4OFZPv4Kg0WpY</a:t>
            </a:r>
          </a:p>
        </p:txBody>
      </p:sp>
      <p:pic>
        <p:nvPicPr>
          <p:cNvPr id="245" name="IMG_2086.png" descr="IMG_208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3613" y="1900119"/>
            <a:ext cx="13736774" cy="103025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LEC 投資理財教育學院…"/>
          <p:cNvSpPr txBox="1"/>
          <p:nvPr>
            <p:ph type="title"/>
          </p:nvPr>
        </p:nvSpPr>
        <p:spPr>
          <a:xfrm>
            <a:off x="225855" y="8105183"/>
            <a:ext cx="24145409" cy="565002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021556">
              <a:lnSpc>
                <a:spcPct val="80000"/>
              </a:lnSpc>
              <a:defRPr spc="-65" sz="6512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</a:p>
          <a:p>
            <a:pPr defTabSz="402336">
              <a:defRPr b="1" sz="6512">
                <a:solidFill>
                  <a:srgbClr val="056DA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CLEC 投資理財教育學院</a:t>
            </a:r>
          </a:p>
          <a:p>
            <a:pPr defTabSz="402336">
              <a:defRPr b="1" sz="6512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00451 《2024年度》投資第一堂課：價值一億元的投資人生講座 2023年12月29日 CLEC投資理財頻道</a:t>
            </a:r>
          </a:p>
          <a:p>
            <a:pPr defTabSz="402336">
              <a:defRPr b="1" sz="6512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u="sng">
                <a:hlinkClick r:id="rId2" invalidUrl="" action="" tgtFrame="" tooltip="" history="1" highlightClick="0" endSnd="0"/>
              </a:rPr>
              <a:t>https://youtu.be/4FMjmyBpTzw</a:t>
            </a:r>
          </a:p>
        </p:txBody>
      </p:sp>
      <p:pic>
        <p:nvPicPr>
          <p:cNvPr id="24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09513" y="-37601"/>
            <a:ext cx="17364974" cy="90050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我們在 YouTube 留言區有置頂留言，可以下載講義，和其他相關連接資訊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我們在 YouTube 留言區有置頂留言，可以下載講義，和其他相關連接資訊。</a:t>
            </a:r>
          </a:p>
          <a:p>
            <a:pPr/>
          </a:p>
          <a:p>
            <a:pPr/>
            <a:r>
              <a:t>或寫email 給我</a:t>
            </a:r>
          </a:p>
          <a:p>
            <a:pPr marL="678204" indent="-678204">
              <a:defRPr sz="7500"/>
            </a:pPr>
            <a:r>
              <a:t>現在僅用這個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，不要用另外一個信箱）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