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_rels/slide9.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4.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8.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9.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2026年5月30日</a:t>
            </a:r>
          </a:p>
          <a:p>
            <a:pPr defTabSz="587022">
              <a:defRPr b="0" spc="-58" sz="5800">
                <a:solidFill>
                  <a:srgbClr val="056FA0"/>
                </a:solidFill>
                <a:latin typeface="Avenir Next Medium"/>
                <a:ea typeface="Avenir Next Medium"/>
                <a:cs typeface="Avenir Next Medium"/>
                <a:sym typeface="Avenir Next Medium"/>
              </a:defRPr>
            </a:pPr>
            <a:r>
              <a:t>Youtube 影片編號00567</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
          <p:cNvSpPr txBox="1"/>
          <p:nvPr>
            <p:ph type="body" idx="1"/>
          </p:nvPr>
        </p:nvSpPr>
        <p:spPr>
          <a:prstGeom prst="rect">
            <a:avLst/>
          </a:prstGeom>
        </p:spPr>
        <p:txBody>
          <a:bodyPr/>
          <a:lstStyle/>
          <a:p>
            <a:pPr/>
            <a:r>
              <a:t>「每週六的講義」「新人葵花寶典」或者是「ＣＬＥＣ理財聖經」或者是我們「價值10億元的投資講座」文字檔和其他資料，我可以將iCloud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檔案連結給你們在中國就可以下載。我們頻道所有的資料都是公開免費你來找我要我就給你，絕不收費我們不收費的。找我要下載連結分享給其他朋友免費下載。</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分為兩個資料夾「簡報講義」與「教學資料」，目前權限開放「檢視」、「下載」給知道連結的學員：…"/>
          <p:cNvSpPr txBox="1"/>
          <p:nvPr>
            <p:ph type="body" idx="1"/>
          </p:nvPr>
        </p:nvSpPr>
        <p:spPr>
          <a:xfrm>
            <a:off x="1689100" y="890134"/>
            <a:ext cx="21005800" cy="10160001"/>
          </a:xfrm>
          <a:prstGeom prst="rect">
            <a:avLst/>
          </a:prstGeom>
        </p:spPr>
        <p:txBody>
          <a:bodyPr/>
          <a:lstStyle/>
          <a:p>
            <a:pPr marL="550068" indent="-550068" defTabSz="635634">
              <a:defRPr sz="6083"/>
            </a:pPr>
            <a:r>
              <a:t>分為兩個資料夾「簡報講義」與「教學資料」，目前權限開放「檢視」、「下載」給知道連結的學員：</a:t>
            </a:r>
          </a:p>
          <a:p>
            <a:pPr marL="550068" indent="-550068" defTabSz="635634">
              <a:defRPr sz="6083"/>
            </a:pPr>
            <a:r>
              <a:t>https://u.pcloud.link/publink/show?code=kZMnsU5Z40xmWvQkcy5XmJsTEzSqs4VUmuPX</a:t>
            </a:r>
          </a:p>
          <a:p>
            <a:pPr marL="550068" indent="-550068" defTabSz="635634">
              <a:defRPr sz="6083"/>
            </a:pPr>
          </a:p>
          <a:p>
            <a:pPr marL="550068" indent="-550068" defTabSz="635634">
              <a:defRPr sz="6083"/>
            </a:pPr>
            <a:r>
              <a:t>這是短網址，連結相同位置</a:t>
            </a:r>
          </a:p>
          <a:p>
            <a:pPr marL="550068" indent="-550068" defTabSz="635634">
              <a:defRPr sz="6083"/>
            </a:pPr>
            <a:r>
              <a:t>http://u.pc.cd/Mx3italK</a:t>
            </a:r>
          </a:p>
          <a:p>
            <a:pPr marL="550068" indent="-550068" defTabSz="635634">
              <a:defRPr sz="6083"/>
            </a:pPr>
          </a:p>
          <a:p>
            <a:pPr marL="550068" indent="-550068" defTabSz="635634">
              <a:defRPr sz="6083"/>
            </a:pPr>
            <a:r>
              <a:t>無需註冊，在大陸的家人朋友試試可否正常下載。</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有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有錢立即市價買進，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任何保險立即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00062" indent="-500062" defTabSz="577850">
              <a:defRPr sz="5530">
                <a:solidFill>
                  <a:schemeClr val="accent5">
                    <a:hueOff val="-82419"/>
                    <a:satOff val="-9513"/>
                    <a:lumOff val="-16343"/>
                  </a:schemeClr>
                </a:solidFill>
              </a:defRPr>
            </a:pPr>
            <a:r>
              <a:t>任何保險立即直接解約贖回，自己投資，資產一輩子會增長四個零，你拿回十萬，一輩子會變十億！你自己可以成長成十億百億，何必放在保險公司爛呢？</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不樣再問保險借款的事！不要用保單借款，做這樣做會窮上加窮！</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不要保險，不要保險，不要保險！遠離保險遠離做保險經濟的朋友。</a:t>
            </a:r>
          </a:p>
          <a:p>
            <a:pPr marL="500062" indent="-500062" defTabSz="577850">
              <a:defRPr sz="5530">
                <a:solidFill>
                  <a:schemeClr val="accent5">
                    <a:hueOff val="-82419"/>
                    <a:satOff val="-9513"/>
                    <a:lumOff val="-16343"/>
                  </a:schemeClr>
                </a:solidFill>
              </a:defRPr>
            </a:pPr>
          </a:p>
          <a:p>
            <a:pPr marL="500062" indent="-500062" defTabSz="577850">
              <a:defRPr sz="5530">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投資不需要知道很多，以下的不要問：…"/>
          <p:cNvSpPr txBox="1"/>
          <p:nvPr>
            <p:ph type="body" idx="1"/>
          </p:nvPr>
        </p:nvSpPr>
        <p:spPr>
          <a:prstGeom prst="rect">
            <a:avLst/>
          </a:prstGeom>
        </p:spPr>
        <p:txBody>
          <a:bodyPr/>
          <a:lstStyle/>
          <a:p>
            <a:pPr marL="642937" indent="-642937" defTabSz="742950">
              <a:defRPr sz="7110"/>
            </a:pPr>
            <a:r>
              <a:t>投資不需要知道很多，以下的不要問：</a:t>
            </a:r>
          </a:p>
          <a:p>
            <a:pPr lvl="1" marL="1214437" indent="-642937" defTabSz="742950">
              <a:defRPr sz="7110"/>
            </a:pPr>
            <a:r>
              <a:t>不要問個股。也不要問我沒提的其他標地。</a:t>
            </a:r>
          </a:p>
          <a:p>
            <a:pPr lvl="1" marL="1214437" indent="-642937" defTabSz="742950">
              <a:defRPr sz="7110"/>
            </a:pPr>
            <a:r>
              <a:t>不要問何時買？不要問何時賣？</a:t>
            </a:r>
          </a:p>
          <a:p>
            <a:pPr lvl="1" marL="1214437" indent="-642937" defTabSz="742950">
              <a:defRPr sz="7110"/>
            </a:pPr>
            <a:r>
              <a:t>不要問什麼時候會下跌？不要問何時會上漲？</a:t>
            </a:r>
          </a:p>
          <a:p>
            <a:pPr lvl="1" marL="1214437" indent="-642937" defTabSz="742950">
              <a:defRPr sz="7110"/>
            </a:pPr>
            <a:r>
              <a:t>不要問還會跌嗎？不要問會跌到哪？</a:t>
            </a:r>
          </a:p>
          <a:p>
            <a:pPr lvl="1" marL="1214437" indent="-642937" defTabSz="742950">
              <a:defRPr sz="7110"/>
            </a:pPr>
            <a:r>
              <a:t>不要問還會漲嗎？不要問會漲到哪？</a:t>
            </a:r>
          </a:p>
          <a:p>
            <a:pPr marL="642937" indent="-642937" defTabSz="742950">
              <a:defRPr sz="7110"/>
            </a:pPr>
            <a:r>
              <a:t>投資不是懂越多越好，有錢就買，打死不賣，才是關鍵重點。</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該留多少現金，不要再問了！…"/>
          <p:cNvSpPr txBox="1"/>
          <p:nvPr>
            <p:ph type="body" idx="1"/>
          </p:nvPr>
        </p:nvSpPr>
        <p:spPr>
          <a:prstGeom prst="rect">
            <a:avLst/>
          </a:prstGeom>
        </p:spPr>
        <p:txBody>
          <a:bodyPr/>
          <a:lstStyle/>
          <a:p>
            <a:pPr marL="400050" indent="-400050" defTabSz="462280">
              <a:defRPr sz="4424"/>
            </a:pPr>
            <a:r>
              <a:t>該留多少現金，不要再問了！</a:t>
            </a:r>
          </a:p>
          <a:p>
            <a:pPr marL="400050" indent="-400050" defTabSz="462280">
              <a:defRPr sz="4424"/>
            </a:pPr>
          </a:p>
          <a:p>
            <a:pPr marL="400050" indent="-400050" defTabSz="462280">
              <a:defRPr sz="4424"/>
            </a:pPr>
            <a:r>
              <a:t>風險：如果「家房子倒了」，你得出去「租房子」，或者是你房「貸還得繼續繳」，「股市跌到接近零」，你的「欠款每個月的月供還得繼續繳」，你又「失業」了，「突然又生場大病」「股票質押資金緊縮」也借不錢來了，上述風險同時發生。</a:t>
            </a:r>
          </a:p>
          <a:p>
            <a:pPr marL="400050" indent="-400050" defTabSz="462280">
              <a:defRPr sz="4424"/>
            </a:pPr>
          </a:p>
          <a:p>
            <a:pPr marL="400050" indent="-400050" defTabSz="462280">
              <a:defRPr sz="4424"/>
            </a:pPr>
            <a:r>
              <a:t>當上述風險同時發生，還在上班，現金是為了緊急備用，你要多久找到下一個職業。那再找到下一個工作之前你需要有現金花用，你在找到下份工作前需要多少錢，那就是要留的現金部位！</a:t>
            </a:r>
          </a:p>
          <a:p>
            <a:pPr marL="400050" indent="-400050" defTabSz="462280">
              <a:defRPr sz="4424"/>
            </a:pPr>
          </a:p>
          <a:p>
            <a:pPr marL="400050" indent="-400050" defTabSz="462280">
              <a:defRPr sz="4424"/>
            </a:pPr>
            <a:r>
              <a:t>當上述風險同時發生，如果已經退休了，你需要從市場高點下跌算起有15年的生活費，那就是你該留的現金。</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85"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86"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90" name="群組 6"/>
          <p:cNvGrpSpPr/>
          <p:nvPr/>
        </p:nvGrpSpPr>
        <p:grpSpPr>
          <a:xfrm>
            <a:off x="8941483" y="2963403"/>
            <a:ext cx="15077755" cy="9450143"/>
            <a:chOff x="0" y="0"/>
            <a:chExt cx="15077754" cy="9450142"/>
          </a:xfrm>
        </p:grpSpPr>
        <p:pic>
          <p:nvPicPr>
            <p:cNvPr id="187"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88"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89"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85">
                                            <p:bg/>
                                          </p:spTgt>
                                        </p:tgtEl>
                                        <p:attrNameLst>
                                          <p:attrName>style.visibility</p:attrName>
                                        </p:attrNameLst>
                                      </p:cBhvr>
                                      <p:to>
                                        <p:strVal val="visible"/>
                                      </p:to>
                                    </p:set>
                                    <p:animEffect filter="wipe(down)" transition="in">
                                      <p:cBhvr>
                                        <p:cTn id="7" dur="500"/>
                                        <p:tgtEl>
                                          <p:spTgt spid="185">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85">
                                            <p:txEl>
                                              <p:pRg st="0" end="0"/>
                                            </p:txEl>
                                          </p:spTgt>
                                        </p:tgtEl>
                                        <p:attrNameLst>
                                          <p:attrName>style.visibility</p:attrName>
                                        </p:attrNameLst>
                                      </p:cBhvr>
                                      <p:to>
                                        <p:strVal val="visible"/>
                                      </p:to>
                                    </p:set>
                                    <p:animEffect filter="wipe(down)" transition="in">
                                      <p:cBhvr>
                                        <p:cTn id="10" dur="500"/>
                                        <p:tgtEl>
                                          <p:spTgt spid="18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85">
                                            <p:txEl>
                                              <p:pRg st="1" end="1"/>
                                            </p:txEl>
                                          </p:spTgt>
                                        </p:tgtEl>
                                        <p:attrNameLst>
                                          <p:attrName>style.visibility</p:attrName>
                                        </p:attrNameLst>
                                      </p:cBhvr>
                                      <p:to>
                                        <p:strVal val="visible"/>
                                      </p:to>
                                    </p:set>
                                    <p:animEffect filter="wipe(down)" transition="in">
                                      <p:cBhvr>
                                        <p:cTn id="15" dur="500"/>
                                        <p:tgtEl>
                                          <p:spTgt spid="18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85">
                                            <p:txEl>
                                              <p:pRg st="2" end="2"/>
                                            </p:txEl>
                                          </p:spTgt>
                                        </p:tgtEl>
                                        <p:attrNameLst>
                                          <p:attrName>style.visibility</p:attrName>
                                        </p:attrNameLst>
                                      </p:cBhvr>
                                      <p:to>
                                        <p:strVal val="visible"/>
                                      </p:to>
                                    </p:set>
                                    <p:animEffect filter="wipe(down)" transition="in">
                                      <p:cBhvr>
                                        <p:cTn id="20" dur="500"/>
                                        <p:tgtEl>
                                          <p:spTgt spid="18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85">
                                            <p:txEl>
                                              <p:pRg st="3" end="3"/>
                                            </p:txEl>
                                          </p:spTgt>
                                        </p:tgtEl>
                                        <p:attrNameLst>
                                          <p:attrName>style.visibility</p:attrName>
                                        </p:attrNameLst>
                                      </p:cBhvr>
                                      <p:to>
                                        <p:strVal val="visible"/>
                                      </p:to>
                                    </p:set>
                                    <p:animEffect filter="wipe(down)" transition="in">
                                      <p:cBhvr>
                                        <p:cTn id="25" dur="500"/>
                                        <p:tgtEl>
                                          <p:spTgt spid="18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85">
                                            <p:txEl>
                                              <p:pRg st="4" end="4"/>
                                            </p:txEl>
                                          </p:spTgt>
                                        </p:tgtEl>
                                        <p:attrNameLst>
                                          <p:attrName>style.visibility</p:attrName>
                                        </p:attrNameLst>
                                      </p:cBhvr>
                                      <p:to>
                                        <p:strVal val="visible"/>
                                      </p:to>
                                    </p:set>
                                    <p:animEffect filter="wipe(down)" transition="in">
                                      <p:cBhvr>
                                        <p:cTn id="30" dur="500"/>
                                        <p:tgtEl>
                                          <p:spTgt spid="18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85">
                                            <p:txEl>
                                              <p:pRg st="5" end="5"/>
                                            </p:txEl>
                                          </p:spTgt>
                                        </p:tgtEl>
                                        <p:attrNameLst>
                                          <p:attrName>style.visibility</p:attrName>
                                        </p:attrNameLst>
                                      </p:cBhvr>
                                      <p:to>
                                        <p:strVal val="visible"/>
                                      </p:to>
                                    </p:set>
                                    <p:animEffect filter="wipe(down)" transition="in">
                                      <p:cBhvr>
                                        <p:cTn id="35" dur="500"/>
                                        <p:tgtEl>
                                          <p:spTgt spid="18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85">
                                            <p:txEl>
                                              <p:pRg st="6" end="6"/>
                                            </p:txEl>
                                          </p:spTgt>
                                        </p:tgtEl>
                                        <p:attrNameLst>
                                          <p:attrName>style.visibility</p:attrName>
                                        </p:attrNameLst>
                                      </p:cBhvr>
                                      <p:to>
                                        <p:strVal val="visible"/>
                                      </p:to>
                                    </p:set>
                                    <p:animEffect filter="wipe(down)" transition="in">
                                      <p:cBhvr>
                                        <p:cTn id="40" dur="500"/>
                                        <p:tgtEl>
                                          <p:spTgt spid="185">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93"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196"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市場…"/>
          <p:cNvSpPr txBox="1"/>
          <p:nvPr>
            <p:ph type="ctrTitle"/>
          </p:nvPr>
        </p:nvSpPr>
        <p:spPr>
          <a:prstGeom prst="rect">
            <a:avLst/>
          </a:prstGeom>
        </p:spPr>
        <p:txBody>
          <a:bodyPr/>
          <a:lstStyle/>
          <a:p>
            <a:pPr/>
            <a:r>
              <a:t>市場</a:t>
            </a:r>
          </a:p>
          <a:p>
            <a:pPr/>
            <a:r>
              <a:t>永遠持續上漲</a:t>
            </a:r>
          </a:p>
        </p:txBody>
      </p:sp>
      <p:sp>
        <p:nvSpPr>
          <p:cNvPr id="203"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206"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07"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08"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09"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210"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211"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14"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15"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16"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17"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18"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19"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20"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2"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23"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24"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通常每個國家都會有金融特許行業。…"/>
          <p:cNvSpPr txBox="1"/>
          <p:nvPr>
            <p:ph type="body" idx="1"/>
          </p:nvPr>
        </p:nvSpPr>
        <p:spPr>
          <a:xfrm>
            <a:off x="1689100" y="302623"/>
            <a:ext cx="21005800" cy="11377768"/>
          </a:xfrm>
          <a:prstGeom prst="rect">
            <a:avLst/>
          </a:prstGeom>
        </p:spPr>
        <p:txBody>
          <a:bodyPr/>
          <a:lstStyle/>
          <a:p>
            <a:pPr marL="485775" indent="-485775" defTabSz="561340">
              <a:defRPr sz="5372"/>
            </a:pPr>
            <a:r>
              <a:t>通常每個國家都會有金融特許行業。</a:t>
            </a:r>
          </a:p>
          <a:p>
            <a:pPr marL="485775" indent="-485775" defTabSz="561340">
              <a:defRPr sz="5372"/>
            </a:pPr>
          </a:p>
          <a:p>
            <a:pPr marL="485775" indent="-485775" defTabSz="561340">
              <a:defRPr sz="5372"/>
            </a:pPr>
            <a:r>
              <a:t>就像美國的證券商如果沒有取得中國的特許行業就不能招募推廣中國人開戶投資。</a:t>
            </a:r>
          </a:p>
          <a:p>
            <a:pPr marL="485775" indent="-485775" defTabSz="561340">
              <a:defRPr sz="5372"/>
            </a:pPr>
          </a:p>
          <a:p>
            <a:pPr marL="485775" indent="-485775" defTabSz="561340">
              <a:defRPr sz="5372"/>
            </a:pPr>
            <a:r>
              <a:t>一樣在台灣美國的證券商如果沒有取得台灣金融特許，也不可以公開招募投資開戶美國證券券商，如果美國證券商在台灣公開招募開戶也是違反台灣法令。</a:t>
            </a:r>
          </a:p>
          <a:p>
            <a:pPr marL="485775" indent="-485775" defTabSz="561340">
              <a:defRPr sz="5372"/>
            </a:pPr>
          </a:p>
          <a:p>
            <a:pPr marL="485775" indent="-485775" defTabSz="561340">
              <a:defRPr sz="5372"/>
            </a:pPr>
            <a:r>
              <a:t>台灣有些人到美國證券商開戶是個人行為，不是美國證券商推廣的結果，台灣很多網紅幫美國證券商廣告，而且有一些商業行為，如在會場幫忙協助填表開戶，這都走在法律邊緣。</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其他在香港本地有分公司沒有主動推廣招募的銀行或證券商，只是被動接受個人開戶，這不屬於其管轄範圍。…"/>
          <p:cNvSpPr txBox="1"/>
          <p:nvPr>
            <p:ph type="body" idx="1"/>
          </p:nvPr>
        </p:nvSpPr>
        <p:spPr>
          <a:xfrm>
            <a:off x="1689100" y="302623"/>
            <a:ext cx="21005800" cy="12094102"/>
          </a:xfrm>
          <a:prstGeom prst="rect">
            <a:avLst/>
          </a:prstGeom>
        </p:spPr>
        <p:txBody>
          <a:bodyPr/>
          <a:lstStyle/>
          <a:p>
            <a:pPr marL="500062" indent="-500062" defTabSz="577850">
              <a:defRPr sz="5530"/>
            </a:pPr>
          </a:p>
          <a:p>
            <a:pPr marL="500062" indent="-500062" defTabSz="577850">
              <a:defRPr sz="5530"/>
            </a:pPr>
            <a:r>
              <a:t>其他在香港本地有分公司沒有主動推廣招募的銀行或證券商，只是被動接受個人開戶，這不屬於其管轄範圍。</a:t>
            </a:r>
          </a:p>
          <a:p>
            <a:pPr marL="500062" indent="-500062" defTabSz="577850">
              <a:defRPr sz="5530"/>
            </a:pPr>
          </a:p>
          <a:p>
            <a:pPr marL="500062" indent="-500062" defTabSz="577850">
              <a:defRPr sz="5530"/>
            </a:pPr>
            <a:r>
              <a:t>就如台灣不會禁止台灣人自己到美國證券商與銀行開戶一樣，因為美國是允許非美國人到美國金融機構開，美國證券商與金融單位沒有台灣金融特許，只要不光明正大在台灣招募客戶開戶就可以。</a:t>
            </a:r>
          </a:p>
          <a:p>
            <a:pPr marL="500062" indent="-500062" defTabSz="577850">
              <a:defRPr sz="5530"/>
            </a:pPr>
          </a:p>
          <a:p>
            <a:pPr marL="500062" indent="-500062" defTabSz="577850">
              <a:defRPr sz="5530"/>
            </a:pPr>
            <a:r>
              <a:t>所以還是要到正規的香港證券商開戶，香港匯豐和有些當地證券商等等應該都是合法合規（只要聽從我們建議，不在網路銀行，是不受影響），還有其他的香港有實體營業場所的證券商都是合法合規。</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您多次提到国内的现金部位配置161115这样的高股息产品，我仔细查了，这个产品底层都是债券和股票，随时有所谓的高股息，但是本金会亏损的，所以不适合作为现金部位的配置。…"/>
          <p:cNvSpPr txBox="1"/>
          <p:nvPr>
            <p:ph type="body" idx="1"/>
          </p:nvPr>
        </p:nvSpPr>
        <p:spPr>
          <a:prstGeom prst="rect">
            <a:avLst/>
          </a:prstGeom>
        </p:spPr>
        <p:txBody>
          <a:bodyPr/>
          <a:lstStyle/>
          <a:p>
            <a:pPr marL="642937" indent="-642937" defTabSz="742950">
              <a:defRPr sz="7110"/>
            </a:pPr>
            <a:r>
              <a:t>您多次提到国内的现金部位配置161115这样的高股息产品，我仔细查了，这个产品底层都是债券和股票，随时有所谓的高股息，但是本金会亏损的，所以不适合作为现金部位的配置。</a:t>
            </a:r>
          </a:p>
          <a:p>
            <a:pPr marL="642937" indent="-642937" defTabSz="742950">
              <a:defRPr sz="7110"/>
            </a:pPr>
          </a:p>
          <a:p>
            <a:pPr marL="642937" indent="-642937" defTabSz="742950">
              <a:defRPr sz="7110"/>
            </a:pPr>
            <a:r>
              <a:t>国内现金部位只能配置货币基金，场内的代码是511880，目前年利率是1%左右，这就是国内当下的无风险收益。</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退休的時候要有15年以上的生活現金。…"/>
          <p:cNvSpPr txBox="1"/>
          <p:nvPr>
            <p:ph type="body" idx="1"/>
          </p:nvPr>
        </p:nvSpPr>
        <p:spPr>
          <a:prstGeom prst="rect">
            <a:avLst/>
          </a:prstGeom>
        </p:spPr>
        <p:txBody>
          <a:bodyPr/>
          <a:lstStyle/>
          <a:p>
            <a:pPr marL="471487" indent="-471487" defTabSz="544830">
              <a:defRPr sz="5214"/>
            </a:pPr>
            <a:r>
              <a:t>退休的時候要有15年以上的生活現金。</a:t>
            </a:r>
          </a:p>
          <a:p>
            <a:pPr marL="471487" indent="-471487" defTabSz="544830">
              <a:defRPr sz="5214"/>
            </a:pPr>
          </a:p>
          <a:p>
            <a:pPr marL="471487" indent="-471487" defTabSz="544830">
              <a:defRPr sz="5214"/>
            </a:pPr>
            <a:r>
              <a:t>你如果還有15年以上才退休，那還沒有退休現金準備是沒問題，只要持續工作穩定。</a:t>
            </a:r>
          </a:p>
          <a:p>
            <a:pPr marL="471487" indent="-471487" defTabSz="544830">
              <a:defRPr sz="5214"/>
            </a:pPr>
          </a:p>
          <a:p>
            <a:pPr marL="471487" indent="-471487" defTabSz="544830">
              <a:defRPr sz="5214"/>
            </a:pPr>
            <a:r>
              <a:t>等到你在15年內就計劃會退休的時候，譬如說你還有14年就要退休，那你最少要有一年的生活費，每增加一年再增加一年的生活費。</a:t>
            </a:r>
          </a:p>
          <a:p>
            <a:pPr marL="471487" indent="-471487" defTabSz="544830">
              <a:defRPr sz="5214"/>
            </a:pPr>
          </a:p>
          <a:p>
            <a:pPr marL="471487" indent="-471487" defTabSz="544830">
              <a:defRPr sz="5214"/>
            </a:pPr>
            <a:r>
              <a:t>如果你還有10年就要退休，你要有五年的現金+10年上班慢慢累積增加十年現金，每增加一年就+1年的現金到了退休那一年你就會有15年的現金。</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人類很奇怪。這個也要，那個也要，什都想要！…"/>
          <p:cNvSpPr txBox="1"/>
          <p:nvPr>
            <p:ph type="body" idx="1"/>
          </p:nvPr>
        </p:nvSpPr>
        <p:spPr>
          <a:prstGeom prst="rect">
            <a:avLst/>
          </a:prstGeom>
        </p:spPr>
        <p:txBody>
          <a:bodyPr/>
          <a:lstStyle/>
          <a:p>
            <a:pPr/>
            <a:r>
              <a:t>人類很奇怪。這個也要，那個也要，什都想要！</a:t>
            </a:r>
          </a:p>
          <a:p>
            <a:pPr/>
          </a:p>
          <a:p>
            <a:pPr/>
            <a:r>
              <a:t>要得越多，人生就動彈不得！</a:t>
            </a:r>
          </a:p>
          <a:p>
            <a:pPr/>
          </a:p>
          <a:p>
            <a:pPr/>
            <a:r>
              <a:t>人生快樂的底層邏輯：「簡單，方便，有效！」</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世界上有父母為子女罕見疾病，散盡家產，辭去工作，背著孩子，尋遍求醫！…"/>
          <p:cNvSpPr txBox="1"/>
          <p:nvPr>
            <p:ph type="body" idx="1"/>
          </p:nvPr>
        </p:nvSpPr>
        <p:spPr>
          <a:xfrm>
            <a:off x="1689100" y="975976"/>
            <a:ext cx="21005800" cy="11048255"/>
          </a:xfrm>
          <a:prstGeom prst="rect">
            <a:avLst/>
          </a:prstGeom>
        </p:spPr>
        <p:txBody>
          <a:bodyPr/>
          <a:lstStyle/>
          <a:p>
            <a:pPr marL="478631" indent="-478631" defTabSz="553084">
              <a:defRPr sz="5293"/>
            </a:pPr>
            <a:r>
              <a:t>世界上有父母為子女罕見疾病，散盡家產，辭去工作，背著孩子，尋遍求醫！</a:t>
            </a:r>
          </a:p>
          <a:p>
            <a:pPr marL="478631" indent="-478631" defTabSz="553084">
              <a:defRPr sz="5293"/>
            </a:pPr>
          </a:p>
          <a:p>
            <a:pPr marL="478631" indent="-478631" defTabSz="553084">
              <a:defRPr sz="5293"/>
            </a:pPr>
            <a:r>
              <a:t>年老父母，卻難得子女陪伴！</a:t>
            </a:r>
          </a:p>
          <a:p>
            <a:pPr marL="478631" indent="-478631" defTabSz="553084">
              <a:defRPr sz="5293"/>
            </a:pPr>
          </a:p>
          <a:p>
            <a:pPr marL="478631" indent="-478631" defTabSz="553084">
              <a:defRPr sz="5293"/>
            </a:pPr>
            <a:r>
              <a:t>有錢養老，不是只能負擔自己。（還要有能力奉養父母，陪伴父母老去）</a:t>
            </a:r>
          </a:p>
          <a:p>
            <a:pPr marL="478631" indent="-478631" defTabSz="553084">
              <a:defRPr sz="5293"/>
            </a:pPr>
          </a:p>
          <a:p>
            <a:pPr marL="478631" indent="-478631" defTabSz="553084">
              <a:defRPr sz="5293"/>
            </a:pPr>
            <a:r>
              <a:t>有錢找全家族旅行，越早越好，晚了，全家族都招不齊了！</a:t>
            </a:r>
          </a:p>
          <a:p>
            <a:pPr marL="478631" indent="-478631" defTabSz="553084">
              <a:defRPr sz="5293"/>
            </a:pPr>
          </a:p>
          <a:p>
            <a:pPr marL="478631" indent="-478631" defTabSz="553084">
              <a:defRPr sz="5293"/>
            </a:pPr>
            <a:r>
              <a:t>很多事要馬上執行，晚了就不用執行了，有錢也買不回了！要那麼多錢做什麼？不就是上面幾件小事有時間性，（很重要）</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市場很慷慨！讓大家成富豪！…"/>
          <p:cNvSpPr txBox="1"/>
          <p:nvPr>
            <p:ph type="body" idx="1"/>
          </p:nvPr>
        </p:nvSpPr>
        <p:spPr>
          <a:prstGeom prst="rect">
            <a:avLst/>
          </a:prstGeom>
        </p:spPr>
        <p:txBody>
          <a:bodyPr/>
          <a:lstStyle/>
          <a:p>
            <a:pPr/>
            <a:r>
              <a:t>市場很慷慨！讓大家成富豪！</a:t>
            </a:r>
          </a:p>
          <a:p>
            <a:pPr/>
          </a:p>
          <a:p>
            <a:pPr/>
            <a:r>
              <a:t>未來世界會非常不一樣，我們是幾百萬分之一的富豪！</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我們要消滅貧窮，越窮的越需要幫忙！…"/>
          <p:cNvSpPr txBox="1"/>
          <p:nvPr>
            <p:ph type="body" idx="1"/>
          </p:nvPr>
        </p:nvSpPr>
        <p:spPr>
          <a:xfrm>
            <a:off x="1689100" y="1463083"/>
            <a:ext cx="21005800" cy="10160001"/>
          </a:xfrm>
          <a:prstGeom prst="rect">
            <a:avLst/>
          </a:prstGeom>
        </p:spPr>
        <p:txBody>
          <a:bodyPr/>
          <a:lstStyle/>
          <a:p>
            <a:pPr/>
            <a:r>
              <a:t>我們要消滅貧窮，越窮的越需要幫忙！</a:t>
            </a:r>
          </a:p>
          <a:p>
            <a:pPr/>
          </a:p>
          <a:p>
            <a:pPr/>
            <a:r>
              <a:t>我們永遠不收費是讓連飯都吃不起的貧困階層，也可以被告知，步上富有道路！也有富有的權利！</a:t>
            </a:r>
          </a:p>
          <a:p>
            <a:pPr/>
          </a:p>
          <a:p>
            <a:pPr/>
            <a:r>
              <a:t>富有是天賦！</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QQQ 很快上一千！…"/>
          <p:cNvSpPr txBox="1"/>
          <p:nvPr>
            <p:ph type="body" idx="1"/>
          </p:nvPr>
        </p:nvSpPr>
        <p:spPr>
          <a:prstGeom prst="rect">
            <a:avLst/>
          </a:prstGeom>
        </p:spPr>
        <p:txBody>
          <a:bodyPr/>
          <a:lstStyle/>
          <a:p>
            <a:pPr marL="335756" indent="-335756" defTabSz="387984">
              <a:defRPr sz="3713"/>
            </a:pPr>
            <a:r>
              <a:t>QQQ 很快上一千！</a:t>
            </a:r>
          </a:p>
          <a:p>
            <a:pPr marL="335756" indent="-335756" defTabSz="387984">
              <a:defRPr sz="3713"/>
            </a:pPr>
          </a:p>
          <a:p>
            <a:pPr marL="335756" indent="-335756" defTabSz="387984">
              <a:defRPr sz="3713"/>
            </a:pPr>
            <a:r>
              <a:t>再來就是一萬！</a:t>
            </a:r>
          </a:p>
          <a:p>
            <a:pPr marL="335756" indent="-335756" defTabSz="387984">
              <a:defRPr sz="3713"/>
            </a:pPr>
          </a:p>
          <a:p>
            <a:pPr marL="335756" indent="-335756" defTabSz="387984">
              <a:defRPr sz="3713"/>
            </a:pPr>
            <a:r>
              <a:t>你的一生會看到一百萬的 QQQ。</a:t>
            </a:r>
          </a:p>
          <a:p>
            <a:pPr marL="335756" indent="-335756" defTabSz="387984">
              <a:defRPr sz="3713"/>
            </a:pPr>
          </a:p>
          <a:p>
            <a:pPr marL="335756" indent="-335756" defTabSz="387984">
              <a:defRPr sz="3713"/>
            </a:pPr>
            <a:r>
              <a:t>這是巴菲特為何成為巴菲特的原因，什麼事都不用做！</a:t>
            </a:r>
          </a:p>
          <a:p>
            <a:pPr marL="335756" indent="-335756" defTabSz="387984">
              <a:defRPr sz="3713"/>
            </a:pPr>
          </a:p>
          <a:p>
            <a:pPr marL="335756" indent="-335756" defTabSz="387984">
              <a:defRPr sz="3713"/>
            </a:pPr>
            <a:r>
              <a:t>今年巴菲特說投資蘋果他什麼事都不用做，就賺了1350多億。這就是資本主義美妙的地方。</a:t>
            </a:r>
          </a:p>
          <a:p>
            <a:pPr marL="335756" indent="-335756" defTabSz="387984">
              <a:defRPr sz="3713"/>
            </a:pPr>
          </a:p>
          <a:p>
            <a:pPr marL="335756" indent="-335756" defTabSz="387984">
              <a:defRPr sz="3713"/>
            </a:pPr>
            <a:r>
              <a:t>巴菲特 就是長壽才是巴菲特，如果他五十歲就與上帝喝咖啡，誰會認識他！</a:t>
            </a:r>
          </a:p>
          <a:p>
            <a:pPr marL="335756" indent="-335756" defTabSz="387984">
              <a:defRPr sz="3713"/>
            </a:pPr>
          </a:p>
          <a:p>
            <a:pPr marL="335756" indent="-335756" defTabSz="387984">
              <a:defRPr sz="3713"/>
            </a:pPr>
            <a:r>
              <a:t>你也可以比巴菲特富有，只要你夠長壽！</a:t>
            </a:r>
          </a:p>
          <a:p>
            <a:pPr marL="335756" indent="-335756" defTabSz="387984">
              <a:defRPr sz="3713"/>
            </a:pPr>
          </a:p>
          <a:p>
            <a:pPr marL="335756" indent="-335756" defTabSz="387984">
              <a:defRPr sz="3713"/>
            </a:pPr>
            <a:r>
              <a:t>ＡＩ醫療將人類壽命延長甚至可以讓人類長生不老，這樣你要多富有就有多富有，投資就變成很重要。</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45"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48"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我們在 YouTube 留言區有置頂留言，可以下載講義，和其他相關連接資訊。…"/>
          <p:cNvSpPr txBox="1"/>
          <p:nvPr>
            <p:ph type="body" idx="1"/>
          </p:nvPr>
        </p:nvSpPr>
        <p:spPr>
          <a:prstGeom prst="rect">
            <a:avLst/>
          </a:prstGeom>
        </p:spPr>
        <p:txBody>
          <a:bodyPr/>
          <a:lstStyle/>
          <a:p>
            <a:pPr marL="678656" indent="-678656" defTabSz="784225">
              <a:defRPr sz="7504"/>
            </a:pPr>
            <a:r>
              <a:t>我們在 YouTube 留言區有置頂留言，可以下載講義，和其他相關連接資訊。</a:t>
            </a:r>
          </a:p>
          <a:p>
            <a:pPr marL="678656" indent="-678656" defTabSz="784225">
              <a:defRPr sz="7504"/>
            </a:pPr>
          </a:p>
          <a:p>
            <a:pPr marL="678656" indent="-678656" defTabSz="784225">
              <a:defRPr sz="7504"/>
            </a:pPr>
            <a:r>
              <a:t>有問題可以在Youtube 留言，或寫email 給我！</a:t>
            </a:r>
          </a:p>
          <a:p>
            <a:pPr marL="678656" indent="-678656" defTabSz="784225">
              <a:defRPr sz="7504"/>
            </a:pPr>
          </a:p>
          <a:p>
            <a:pPr marL="644293" indent="-644293" defTabSz="784225">
              <a:defRPr sz="7125"/>
            </a:pPr>
            <a:r>
              <a:t>現在僅用這個</a:t>
            </a:r>
            <a:r>
              <a:rPr u="sng">
                <a:hlinkClick r:id="rId2" invalidUrl="" action="" tgtFrame="" tooltip="" history="1" highlightClick="0" endSnd="0"/>
              </a:rPr>
              <a:t>clec.hq.director@gmail.com</a:t>
            </a:r>
            <a:r>
              <a:t> ，不要用另外一個信箱）</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