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hape 16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標題文字"/>
          <p:cNvSpPr txBox="1"/>
          <p:nvPr>
            <p:ph type="title"/>
          </p:nvPr>
        </p:nvSpPr>
        <p:spPr>
          <a:xfrm>
            <a:off x="1778000" y="26035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3" name="內文層級一…"/>
          <p:cNvSpPr txBox="1"/>
          <p:nvPr>
            <p:ph type="body" sz="quarter" idx="1"/>
          </p:nvPr>
        </p:nvSpPr>
        <p:spPr>
          <a:xfrm>
            <a:off x="1913466" y="7243233"/>
            <a:ext cx="20828001" cy="107143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127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BBE84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" name="Image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0571A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0571A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" name="Image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中央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/>
          <p:nvPr>
            <p:ph type="title"/>
          </p:nvPr>
        </p:nvSpPr>
        <p:spPr>
          <a:xfrm>
            <a:off x="1778000" y="-712122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Triangle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xfrm>
            <a:off x="1869997" y="355600"/>
            <a:ext cx="21005801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pic>
        <p:nvPicPr>
          <p:cNvPr id="5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Image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大標題文字"/>
          <p:cNvSpPr txBox="1"/>
          <p:nvPr>
            <p:ph type="title"/>
          </p:nvPr>
        </p:nvSpPr>
        <p:spPr>
          <a:xfrm>
            <a:off x="1689100" y="75357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92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571A2"/>
                </a:solidFill>
              </a:defRPr>
            </a:lvl1pPr>
            <a:lvl2pPr>
              <a:defRPr sz="4800">
                <a:solidFill>
                  <a:srgbClr val="0571A2"/>
                </a:solidFill>
              </a:defRPr>
            </a:lvl2pPr>
            <a:lvl3pPr>
              <a:defRPr sz="4800">
                <a:solidFill>
                  <a:srgbClr val="0571A2"/>
                </a:solidFill>
              </a:defRPr>
            </a:lvl3pPr>
            <a:lvl4pPr>
              <a:defRPr sz="4800">
                <a:solidFill>
                  <a:srgbClr val="0571A2"/>
                </a:solidFill>
              </a:defRPr>
            </a:lvl4pPr>
            <a:lvl5pPr>
              <a:defRPr sz="48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Triangle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9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、項目符號與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大標題文字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04" name="內文層級一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一頁三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Image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Image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Image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名言語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–王大明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123" name="「在此輸入名言語錄。」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1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Image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大標題文字"/>
          <p:cNvSpPr txBox="1"/>
          <p:nvPr>
            <p:ph type="title"/>
          </p:nvPr>
        </p:nvSpPr>
        <p:spPr>
          <a:xfrm>
            <a:off x="4314824" y="2252545"/>
            <a:ext cx="15754351" cy="17145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pic>
        <p:nvPicPr>
          <p:cNvPr id="14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4075" y="11065345"/>
            <a:ext cx="1855851" cy="48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Slide Number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標題文字"/>
          <p:cNvSpPr txBox="1"/>
          <p:nvPr>
            <p:ph type="title"/>
          </p:nvPr>
        </p:nvSpPr>
        <p:spPr>
          <a:xfrm>
            <a:off x="4381499" y="3667125"/>
            <a:ext cx="15621001" cy="34861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sp>
        <p:nvSpPr>
          <p:cNvPr id="156" name="內文層級一…"/>
          <p:cNvSpPr txBox="1"/>
          <p:nvPr>
            <p:ph type="body" sz="quarter" idx="1"/>
          </p:nvPr>
        </p:nvSpPr>
        <p:spPr>
          <a:xfrm>
            <a:off x="4483099" y="7146925"/>
            <a:ext cx="15621001" cy="80357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b="1" sz="12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7" name="Slide Number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571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1689100" y="717394"/>
            <a:ext cx="21005800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pic>
        <p:nvPicPr>
          <p:cNvPr id="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4766" y="12467794"/>
            <a:ext cx="2474468" cy="6471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內文層級一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u.pcloud.link/publink/show?code=kZMnsU5Z40xmWvQkcy5XmJsTEzSqs4VUmuPX" TargetMode="External"/><Relationship Id="rId3" Type="http://schemas.openxmlformats.org/officeDocument/2006/relationships/hyperlink" Target="http://u.pc.cd/Mx3italK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clec.hq.director@gmail.com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5" Type="http://schemas.openxmlformats.org/officeDocument/2006/relationships/image" Target="../media/image4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be.com/playlist?list=PLiskER8xug1d5adCiettxa-qaras_mq4k&amp;si=uIM4OFZPv4Kg0WpY" TargetMode="External"/><Relationship Id="rId3" Type="http://schemas.openxmlformats.org/officeDocument/2006/relationships/image" Target="../media/image8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hyperlink" Target="https://youtu.be/4FMjmyBpTzw" TargetMode="External"/><Relationship Id="rId3" Type="http://schemas.openxmlformats.org/officeDocument/2006/relationships/image" Target="../media/image9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clec.hq.director@gmai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76608" y="1023970"/>
            <a:ext cx="11230785" cy="2543716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Clubhouse 輕鬆 聊 投資"/>
          <p:cNvSpPr txBox="1"/>
          <p:nvPr/>
        </p:nvSpPr>
        <p:spPr>
          <a:xfrm>
            <a:off x="5762500" y="4974676"/>
            <a:ext cx="12859000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1270127">
              <a:lnSpc>
                <a:spcPct val="80000"/>
              </a:lnSpc>
              <a:defRPr b="0" spc="-91" sz="9125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lvl1pPr>
          </a:lstStyle>
          <a:p>
            <a:pPr/>
            <a:r>
              <a:t>Clubhouse 輕鬆 聊 投資</a:t>
            </a:r>
          </a:p>
        </p:txBody>
      </p:sp>
      <p:sp>
        <p:nvSpPr>
          <p:cNvPr id="168" name="巿場長期只有上漲"/>
          <p:cNvSpPr txBox="1"/>
          <p:nvPr>
            <p:ph type="body" sz="quarter" idx="1"/>
          </p:nvPr>
        </p:nvSpPr>
        <p:spPr>
          <a:xfrm>
            <a:off x="6400800" y="3894747"/>
            <a:ext cx="10719166" cy="1455527"/>
          </a:xfrm>
          <a:prstGeom prst="rect">
            <a:avLst/>
          </a:prstGeom>
        </p:spPr>
        <p:txBody>
          <a:bodyPr anchor="t"/>
          <a:lstStyle>
            <a:lvl1pPr marL="0" indent="0" algn="ctr" defTabSz="627379">
              <a:spcBef>
                <a:spcPts val="4400"/>
              </a:spcBef>
              <a:buSzTx/>
              <a:buNone/>
              <a:defRPr b="1" sz="7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巿場長期只有上漲</a:t>
            </a:r>
          </a:p>
        </p:txBody>
      </p:sp>
      <p:sp>
        <p:nvSpPr>
          <p:cNvPr id="169" name="CLEC 投資理財頻道…"/>
          <p:cNvSpPr txBox="1"/>
          <p:nvPr/>
        </p:nvSpPr>
        <p:spPr>
          <a:xfrm>
            <a:off x="5132107" y="8670642"/>
            <a:ext cx="14119786" cy="3675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CLEC 投資理財頻道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2026年6月6日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Youtube 影片編號00568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「每週六的講義」「新人葵花寶典」或者是「ＣＬＥＣ理財聖經」或者是我們「價值10億元的投資講座」文字檔和其他資料，我可以將iCloud 檔案連結給你們在中國就可以下載。我們頻道所有的資料都是公開免費你來找我要我就給你，絕不收費我們不收費的。找我要下載連結分享給其他朋友免費下載。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「每週六的講義」「新人葵花寶典」或者是「ＣＬＥＣ理財聖經」或者是我們「價值10億元的投資講座」文字檔和其他資料，我可以將iCloud 檔案連結給你們在中國就可以下載。我們頻道所有的資料都是公開免費你來找我要我就給你，絕不收費我們不收費的。找我要下載連結分享給其他朋友免費下載。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分為兩個資料夾「簡報講義」與「教學資料」，目前權限開放「檢視」、「下載」給知道連結的學員：…"/>
          <p:cNvSpPr txBox="1"/>
          <p:nvPr>
            <p:ph type="body" idx="1"/>
          </p:nvPr>
        </p:nvSpPr>
        <p:spPr>
          <a:xfrm>
            <a:off x="1689100" y="890134"/>
            <a:ext cx="21005800" cy="10160001"/>
          </a:xfrm>
          <a:prstGeom prst="rect">
            <a:avLst/>
          </a:prstGeom>
        </p:spPr>
        <p:txBody>
          <a:bodyPr/>
          <a:lstStyle/>
          <a:p>
            <a:pPr marL="550068" indent="-550068" defTabSz="635634">
              <a:defRPr sz="6083"/>
            </a:pPr>
            <a:r>
              <a:t>分為兩個資料夾「簡報講義」與「教學資料」，目前權限開放「檢視」、「下載」給知道連結的學員：</a:t>
            </a:r>
          </a:p>
          <a:p>
            <a:pPr marL="550068" indent="-550068" defTabSz="635634">
              <a:defRPr sz="6083"/>
            </a:pPr>
            <a:r>
              <a:rPr u="sng">
                <a:hlinkClick r:id="rId2" invalidUrl="" action="" tgtFrame="" tooltip="" history="1" highlightClick="0" endSnd="0"/>
              </a:rPr>
              <a:t>https://u.pcloud.link/publink/show?code=kZMnsU5Z40xmWvQkcy5XmJsTEzSqs4VUmuPX</a:t>
            </a:r>
          </a:p>
          <a:p>
            <a:pPr marL="550068" indent="-550068" defTabSz="635634">
              <a:defRPr sz="6083"/>
            </a:pPr>
          </a:p>
          <a:p>
            <a:pPr marL="550068" indent="-550068" defTabSz="635634">
              <a:defRPr sz="6083"/>
            </a:pPr>
            <a:r>
              <a:t>這是短網址，連結相同位置</a:t>
            </a:r>
          </a:p>
          <a:p>
            <a:pPr marL="550068" indent="-550068" defTabSz="635634">
              <a:defRPr sz="6083"/>
            </a:pPr>
            <a:r>
              <a:rPr u="sng">
                <a:hlinkClick r:id="rId3" invalidUrl="" action="" tgtFrame="" tooltip="" history="1" highlightClick="0" endSnd="0"/>
              </a:rPr>
              <a:t>http://u.pc.cd/Mx3italK</a:t>
            </a:r>
          </a:p>
          <a:p>
            <a:pPr marL="550068" indent="-550068" defTabSz="635634">
              <a:defRPr sz="6083"/>
            </a:pPr>
          </a:p>
          <a:p>
            <a:pPr marL="550068" indent="-550068" defTabSz="635634">
              <a:defRPr sz="6083"/>
            </a:pPr>
            <a:r>
              <a:t>無需註冊，全世界的家人朋友試試可否正常下載。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能夠投資的錢，有錢立即市價買進，…"/>
          <p:cNvSpPr txBox="1"/>
          <p:nvPr>
            <p:ph type="body" idx="1"/>
          </p:nvPr>
        </p:nvSpPr>
        <p:spPr>
          <a:xfrm>
            <a:off x="121249" y="911745"/>
            <a:ext cx="24141502" cy="11348416"/>
          </a:xfrm>
          <a:prstGeom prst="rect">
            <a:avLst/>
          </a:prstGeom>
        </p:spPr>
        <p:txBody>
          <a:bodyPr/>
          <a:lstStyle/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能夠投資的錢，有錢立即市價買進，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打死不賣！買完就睡覺。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哪一個字看不懂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不要再問這樣買可以嗎要分批嗎？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更不要說要等是下跌買進，你不是神！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等待是最笨策略！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任何保險立即直接解約贖回，自己投資，資產一輩子會增長四個零，你拿回十萬，一輩子會變十億！你自己可以成長成十億百億，何必放在保險公司爛呢？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任何保險立即直接解約贖回，自己投資，資產一輩子會增長四個零，你拿回十萬，一輩子會變十億！你自己可以成長成十億百億，何必放在保險公司爛呢？</a:t>
            </a: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不樣再問保險借款的事！不要用保單借款，做這樣做會窮上加窮！</a:t>
            </a: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不要保險，不要保險，不要保險！遠離保險遠離做保險經濟的朋友。</a:t>
            </a: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有保險的立即馬上找附近臨櫃解約，無需跟你的保險經紀糾纏！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投資不需要知道很多，以下的不要問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2937" indent="-642937" defTabSz="742950">
              <a:defRPr sz="7110"/>
            </a:pPr>
            <a:r>
              <a:t>投資不需要知道很多，以下的不要問：</a:t>
            </a:r>
          </a:p>
          <a:p>
            <a:pPr lvl="1" marL="1214437" indent="-642937" defTabSz="742950">
              <a:defRPr sz="7110"/>
            </a:pPr>
            <a:r>
              <a:t>不要問個股。也不要問我沒提的其他標地。</a:t>
            </a:r>
          </a:p>
          <a:p>
            <a:pPr lvl="1" marL="1214437" indent="-642937" defTabSz="742950">
              <a:defRPr sz="7110"/>
            </a:pPr>
            <a:r>
              <a:t>不要問何時買？不要問何時賣？</a:t>
            </a:r>
          </a:p>
          <a:p>
            <a:pPr lvl="1" marL="1214437" indent="-642937" defTabSz="742950">
              <a:defRPr sz="7110"/>
            </a:pPr>
            <a:r>
              <a:t>不要問什麼時候會下跌？不要問何時會上漲？</a:t>
            </a:r>
          </a:p>
          <a:p>
            <a:pPr lvl="1" marL="1214437" indent="-642937" defTabSz="742950">
              <a:defRPr sz="7110"/>
            </a:pPr>
            <a:r>
              <a:t>不要問還會跌嗎？不要問會跌到哪？</a:t>
            </a:r>
          </a:p>
          <a:p>
            <a:pPr lvl="1" marL="1214437" indent="-642937" defTabSz="742950">
              <a:defRPr sz="7110"/>
            </a:pPr>
            <a:r>
              <a:t>不要問還會漲嗎？不要問會漲到哪？</a:t>
            </a:r>
          </a:p>
          <a:p>
            <a:pPr marL="642937" indent="-642937" defTabSz="742950">
              <a:defRPr sz="7110"/>
            </a:pPr>
            <a:r>
              <a:t>投資不是懂越多越好，有錢就買，打死不賣，才是關鍵重點。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該留多少現金，是要先思考風險有多大，你的現金需要多少才能抵禦這樣的風險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00050" indent="-400050" defTabSz="462280">
              <a:defRPr sz="4424"/>
            </a:pPr>
            <a:r>
              <a:t>該留多少現金，是要先思考風險有多大，你的現金需要多少才能抵禦這樣的風險。</a:t>
            </a:r>
          </a:p>
          <a:p>
            <a:pPr marL="400050" indent="-400050" defTabSz="462280">
              <a:defRPr sz="4424"/>
            </a:pPr>
          </a:p>
          <a:p>
            <a:pPr marL="400050" indent="-400050" defTabSz="462280">
              <a:defRPr sz="4424"/>
            </a:pPr>
            <a:r>
              <a:t>風險：如果「家房子倒了」，你得出去「租房子」，或者是你房「貸還得繼續繳」，「股市跌到接近零」，你的「欠款每個月的月供還得繼續繳」，你又「失業」了，「突然又生場大病」「股票質押資金緊縮」也借不錢來了，上述風險同時發生。</a:t>
            </a:r>
          </a:p>
          <a:p>
            <a:pPr marL="400050" indent="-400050" defTabSz="462280">
              <a:defRPr sz="4424"/>
            </a:pPr>
          </a:p>
          <a:p>
            <a:pPr marL="400050" indent="-400050" defTabSz="462280">
              <a:defRPr sz="4424"/>
            </a:pPr>
            <a:r>
              <a:t>當上述風險同時發生，還在上班，現金是為了緊急備用，你要多久找到下一個職業。那再找到下一個工作之前你需要有現金花用，你在找到下份工作前需要多少錢，那就是要留的現金部位！</a:t>
            </a:r>
          </a:p>
          <a:p>
            <a:pPr marL="400050" indent="-400050" defTabSz="462280">
              <a:defRPr sz="4424"/>
            </a:pPr>
          </a:p>
          <a:p>
            <a:pPr marL="400050" indent="-400050" defTabSz="462280">
              <a:defRPr sz="4424"/>
            </a:pPr>
            <a:r>
              <a:t>當上述風險同時發生，如果已經退休了，你需要從市場高點下跌算起有15年的生活費，那就是你該留的現金。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我們在 YouTube 留言區有置頂留言，可以下載講義，和其他相關連接資訊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78656" indent="-678656" defTabSz="784225">
              <a:defRPr sz="7504"/>
            </a:pPr>
            <a:r>
              <a:t>我們在 YouTube 留言區有置頂留言，可以下載講義，和其他相關連接資訊。</a:t>
            </a:r>
          </a:p>
          <a:p>
            <a:pPr marL="678656" indent="-678656" defTabSz="784225">
              <a:defRPr sz="7504"/>
            </a:pPr>
          </a:p>
          <a:p>
            <a:pPr marL="678656" indent="-678656" defTabSz="784225">
              <a:defRPr sz="7504"/>
            </a:pPr>
            <a:r>
              <a:t>有問題可以在Youtube 留言，或寫email 給我！</a:t>
            </a:r>
          </a:p>
          <a:p>
            <a:pPr marL="678656" indent="-678656" defTabSz="784225">
              <a:defRPr sz="7504"/>
            </a:pPr>
          </a:p>
          <a:p>
            <a:pPr marL="644293" indent="-644293" defTabSz="784225">
              <a:defRPr sz="7125"/>
            </a:pPr>
            <a:r>
              <a:t>現在僅用這個</a:t>
            </a:r>
            <a:r>
              <a:rPr u="sng">
                <a:hlinkClick r:id="rId2" invalidUrl="" action="" tgtFrame="" tooltip="" history="1" highlightClick="0" endSnd="0"/>
              </a:rPr>
              <a:t>clec.hq.director@gmail.com</a:t>
            </a:r>
            <a:r>
              <a:t> ，不要用另外一個信箱）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市場震盪於我無關！…"/>
          <p:cNvSpPr txBox="1"/>
          <p:nvPr>
            <p:ph type="body" idx="4294967295"/>
          </p:nvPr>
        </p:nvSpPr>
        <p:spPr>
          <a:xfrm>
            <a:off x="1278521" y="2663777"/>
            <a:ext cx="16322191" cy="10049395"/>
          </a:xfrm>
          <a:prstGeom prst="rect">
            <a:avLst/>
          </a:prstGeom>
        </p:spPr>
        <p:txBody>
          <a:bodyPr lIns="71437" tIns="71437" rIns="71437" bIns="71437"/>
          <a:lstStyle/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市場震盪於我無關！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國際局勢與我無關！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市場分析與我無關！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財務報表與我無關！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經濟局勢與我無關！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所有一切與我無關！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無視市場聲色起浮！</a:t>
            </a:r>
          </a:p>
        </p:txBody>
      </p:sp>
      <p:sp>
        <p:nvSpPr>
          <p:cNvPr id="186" name="`"/>
          <p:cNvSpPr txBox="1"/>
          <p:nvPr>
            <p:ph type="title"/>
          </p:nvPr>
        </p:nvSpPr>
        <p:spPr>
          <a:xfrm>
            <a:off x="4524785" y="200235"/>
            <a:ext cx="15609095" cy="2202290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11200">
                <a:solidFill>
                  <a:srgbClr val="056FA0"/>
                </a:solidFill>
              </a:defRPr>
            </a:lvl1pPr>
          </a:lstStyle>
          <a:p>
            <a:pPr/>
            <a:r>
              <a:t>`</a:t>
            </a:r>
          </a:p>
        </p:txBody>
      </p:sp>
      <p:grpSp>
        <p:nvGrpSpPr>
          <p:cNvPr id="190" name="群組 6"/>
          <p:cNvGrpSpPr/>
          <p:nvPr/>
        </p:nvGrpSpPr>
        <p:grpSpPr>
          <a:xfrm>
            <a:off x="8941483" y="2963403"/>
            <a:ext cx="15077755" cy="9450143"/>
            <a:chOff x="0" y="0"/>
            <a:chExt cx="15077754" cy="9450142"/>
          </a:xfrm>
        </p:grpSpPr>
        <p:pic>
          <p:nvPicPr>
            <p:cNvPr id="187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5077755" cy="9450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8" name="文字方塊 4"/>
            <p:cNvSpPr txBox="1"/>
            <p:nvPr/>
          </p:nvSpPr>
          <p:spPr>
            <a:xfrm>
              <a:off x="5492746" y="529239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安</a:t>
              </a:r>
            </a:p>
          </p:txBody>
        </p:sp>
        <p:sp>
          <p:nvSpPr>
            <p:cNvPr id="189" name="文字方塊 5"/>
            <p:cNvSpPr txBox="1"/>
            <p:nvPr/>
          </p:nvSpPr>
          <p:spPr>
            <a:xfrm>
              <a:off x="9314423" y="533478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心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500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0" dur="5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5" dur="500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0" dur="500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5" dur="500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0" dur="500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5" dur="500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0" dur="500"/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免責宣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b="1" sz="8300">
                <a:solidFill>
                  <a:srgbClr val="056FA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免責宣告</a:t>
            </a:r>
          </a:p>
        </p:txBody>
      </p:sp>
      <p:sp>
        <p:nvSpPr>
          <p:cNvPr id="193" name="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…"/>
          <p:cNvSpPr txBox="1"/>
          <p:nvPr>
            <p:ph type="body" idx="1"/>
          </p:nvPr>
        </p:nvSpPr>
        <p:spPr>
          <a:xfrm>
            <a:off x="1689100" y="2921902"/>
            <a:ext cx="21005800" cy="10024747"/>
          </a:xfrm>
          <a:prstGeom prst="rect">
            <a:avLst/>
          </a:prstGeom>
        </p:spPr>
        <p:txBody>
          <a:bodyPr/>
          <a:lstStyle/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我們影片及相關內容僅供教育目的，無營利行為。我們沒有任何討論群組或社团，如果有人邀请您加入，請小心詐騙。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我們近二十多年來一直致力於義務教學，</a:t>
            </a:r>
            <a:r>
              <a:rPr b="1" u="sng">
                <a:solidFill>
                  <a:srgbClr val="316F9E"/>
                </a:solidFill>
              </a:rPr>
              <a:t>從未從中獲利</a:t>
            </a:r>
            <a:r>
              <a:t>。請勿相信任何收費的投資建議。雖然YouTube影片可能出現廣告，但這不是我們所能控制，也不會從中獲利。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我們提供的所有資訊僅為個人經驗分享，並非專業投資顧問（Certified Financial Advisor/Planner）建議。投資決策應基於個人研究，不應僅依賴影片內容。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投資風險高，可能導致重大損失。如果您無法承受短期內超過10%的虧損或幾年內超過20%的下跌，　　　則建議不要投資。請注意自己的現金流安全，並充分理解我們的投資哲學後再行動。投資需謹慎，　　　　所有決策均需自行負責。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YouTube留言區有我的置頂留言，提供講義下載和相關連結資訊。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b="0"/>
            </a:pPr>
            <a:r>
              <a:t>YouTube留言區有我的置頂留言，提供講義下載和相關連結資訊。</a:t>
            </a:r>
          </a:p>
          <a:p>
            <a:pPr algn="ctr">
              <a:defRPr b="0"/>
            </a:pPr>
          </a:p>
        </p:txBody>
      </p:sp>
      <p:pic>
        <p:nvPicPr>
          <p:cNvPr id="19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3710" t="16863" r="10341" b="0"/>
          <a:stretch>
            <a:fillRect/>
          </a:stretch>
        </p:blipFill>
        <p:spPr>
          <a:xfrm>
            <a:off x="1360884" y="7107340"/>
            <a:ext cx="21662420" cy="3812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投資者永遠極度樂觀！…"/>
          <p:cNvSpPr txBox="1"/>
          <p:nvPr>
            <p:ph type="body" idx="1"/>
          </p:nvPr>
        </p:nvSpPr>
        <p:spPr>
          <a:xfrm>
            <a:off x="1898368" y="684463"/>
            <a:ext cx="21005801" cy="12189914"/>
          </a:xfrm>
          <a:prstGeom prst="rect">
            <a:avLst/>
          </a:prstGeom>
        </p:spPr>
        <p:txBody>
          <a:bodyPr/>
          <a:lstStyle/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投資者永遠極度樂觀！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投資者永遠迎向陽光！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市場終將上漲！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投資需要忍耐！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財富值得等待！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訂閱、留言、按👍、轉發分享…"/>
          <p:cNvSpPr txBox="1"/>
          <p:nvPr>
            <p:ph type="title"/>
          </p:nvPr>
        </p:nvSpPr>
        <p:spPr>
          <a:xfrm>
            <a:off x="480807" y="1455216"/>
            <a:ext cx="20806526" cy="9524197"/>
          </a:xfrm>
          <a:prstGeom prst="rect">
            <a:avLst/>
          </a:prstGeom>
        </p:spPr>
        <p:txBody>
          <a:bodyPr lIns="71437" tIns="71437" rIns="71437" bIns="71437"/>
          <a:lstStyle/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訂閱、留言、按👍、轉發分享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Apple Podcast 記得給五顆 ⭐️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訂閱才能收到市場即時訊息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市場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市場</a:t>
            </a:r>
          </a:p>
          <a:p>
            <a:pPr/>
            <a:r>
              <a:t>永遠持續上漲</a:t>
            </a:r>
          </a:p>
        </p:txBody>
      </p:sp>
      <p:sp>
        <p:nvSpPr>
          <p:cNvPr id="203" name="只漲不跌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defTabSz="346709">
              <a:defRPr sz="5334"/>
            </a:lvl1pPr>
          </a:lstStyle>
          <a:p>
            <a:pPr/>
            <a:r>
              <a:t>只漲不跌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注意clubhouse這位詐騙"/>
          <p:cNvSpPr txBox="1"/>
          <p:nvPr>
            <p:ph type="title"/>
          </p:nvPr>
        </p:nvSpPr>
        <p:spPr>
          <a:xfrm>
            <a:off x="10653871" y="-712122"/>
            <a:ext cx="12322551" cy="3180762"/>
          </a:xfrm>
          <a:prstGeom prst="rect">
            <a:avLst/>
          </a:prstGeom>
        </p:spPr>
        <p:txBody>
          <a:bodyPr/>
          <a:lstStyle>
            <a:lvl1pPr defTabSz="652145">
              <a:defRPr sz="8848"/>
            </a:lvl1pPr>
          </a:lstStyle>
          <a:p>
            <a:pPr/>
            <a:r>
              <a:t>注意clubhouse這位詐騙</a:t>
            </a:r>
          </a:p>
        </p:txBody>
      </p:sp>
      <p:pic>
        <p:nvPicPr>
          <p:cNvPr id="206" name="IMG_3713.jpeg" descr="IMG_3713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176"/>
          <a:stretch>
            <a:fillRect/>
          </a:stretch>
        </p:blipFill>
        <p:spPr>
          <a:xfrm>
            <a:off x="12210931" y="1608210"/>
            <a:ext cx="7892170" cy="1201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G_7891.jpeg" descr="IMG_789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470" y="1265107"/>
            <a:ext cx="10274213" cy="10000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截圖 2025-11-13 18.17.41.png" descr="截圖 2025-11-13 18.17.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sp>
        <p:nvSpPr>
          <p:cNvPr id="209" name="這ID是詐騙，他常常改變ID"/>
          <p:cNvSpPr txBox="1"/>
          <p:nvPr/>
        </p:nvSpPr>
        <p:spPr>
          <a:xfrm>
            <a:off x="14712584" y="3132975"/>
            <a:ext cx="9788587" cy="2975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這ID是詐騙，他常常改變ID</a:t>
            </a:r>
          </a:p>
        </p:txBody>
      </p:sp>
      <p:pic>
        <p:nvPicPr>
          <p:cNvPr id="210" name="截圖 2025-11-29 08.04.02.jpeg" descr="截圖 2025-11-29 08.04.02.jpeg"/>
          <p:cNvPicPr>
            <a:picLocks noChangeAspect="1"/>
          </p:cNvPicPr>
          <p:nvPr/>
        </p:nvPicPr>
        <p:blipFill>
          <a:blip r:embed="rId5">
            <a:extLst/>
          </a:blip>
          <a:srcRect l="0" t="297" r="0" b="32999"/>
          <a:stretch>
            <a:fillRect/>
          </a:stretch>
        </p:blipFill>
        <p:spPr>
          <a:xfrm>
            <a:off x="12250420" y="7422679"/>
            <a:ext cx="7813350" cy="6393050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Arrow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注意clubhouse這位詐騙"/>
          <p:cNvSpPr txBox="1"/>
          <p:nvPr>
            <p:ph type="title"/>
          </p:nvPr>
        </p:nvSpPr>
        <p:spPr>
          <a:xfrm>
            <a:off x="10924595" y="-576759"/>
            <a:ext cx="12322552" cy="3180761"/>
          </a:xfrm>
          <a:prstGeom prst="rect">
            <a:avLst/>
          </a:prstGeom>
        </p:spPr>
        <p:txBody>
          <a:bodyPr/>
          <a:lstStyle>
            <a:lvl1pPr defTabSz="652145">
              <a:defRPr sz="8848"/>
            </a:lvl1pPr>
          </a:lstStyle>
          <a:p>
            <a:pPr/>
            <a:r>
              <a:t>注意clubhouse這位詐騙</a:t>
            </a:r>
          </a:p>
        </p:txBody>
      </p:sp>
      <p:pic>
        <p:nvPicPr>
          <p:cNvPr id="214" name="IMG_3713.jpeg" descr="IMG_3713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176"/>
          <a:stretch>
            <a:fillRect/>
          </a:stretch>
        </p:blipFill>
        <p:spPr>
          <a:xfrm>
            <a:off x="12210931" y="1608210"/>
            <a:ext cx="7892170" cy="1201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IMG_7891.jpeg" descr="IMG_789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470" y="1265107"/>
            <a:ext cx="10274213" cy="10000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截圖 2025-11-13 18.17.41.png" descr="截圖 2025-11-13 18.17.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sp>
        <p:nvSpPr>
          <p:cNvPr id="217" name="這是詐騙新帳戶ID是詐騙，他常常改變ID"/>
          <p:cNvSpPr txBox="1"/>
          <p:nvPr/>
        </p:nvSpPr>
        <p:spPr>
          <a:xfrm>
            <a:off x="13373061" y="2479473"/>
            <a:ext cx="11298070" cy="2975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這是詐騙新帳戶ID是詐騙，他常常改變ID</a:t>
            </a:r>
          </a:p>
        </p:txBody>
      </p:sp>
      <p:sp>
        <p:nvSpPr>
          <p:cNvPr id="218" name="Arrow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19" name="IMG_4465.png" descr="IMG_4465.png"/>
          <p:cNvPicPr>
            <a:picLocks noChangeAspect="1"/>
          </p:cNvPicPr>
          <p:nvPr/>
        </p:nvPicPr>
        <p:blipFill>
          <a:blip r:embed="rId5">
            <a:extLst/>
          </a:blip>
          <a:srcRect l="0" t="48123" r="0" b="19008"/>
          <a:stretch>
            <a:fillRect/>
          </a:stretch>
        </p:blipFill>
        <p:spPr>
          <a:xfrm>
            <a:off x="11537660" y="7855444"/>
            <a:ext cx="9004554" cy="6402815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Arrow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IMG_0821.jpeg" descr="IMG_0821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504361" y="0"/>
            <a:ext cx="6330462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G_0820.jpeg" descr="IMG_082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35743" y="-1"/>
            <a:ext cx="6330463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這是詐騙大家要小心，我不會直接跟你們聯絡，…"/>
          <p:cNvSpPr txBox="1"/>
          <p:nvPr/>
        </p:nvSpPr>
        <p:spPr>
          <a:xfrm>
            <a:off x="7910093" y="143841"/>
            <a:ext cx="8250317" cy="11319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8000">
                <a:solidFill>
                  <a:srgbClr val="E22400"/>
                </a:solidFill>
              </a:defRPr>
            </a:pPr>
            <a:r>
              <a:t>這是詐騙大家要小心，我不會直接跟你們聯絡，</a:t>
            </a:r>
          </a:p>
          <a:p>
            <a:pPr>
              <a:defRPr sz="8000">
                <a:solidFill>
                  <a:srgbClr val="E22400"/>
                </a:solidFill>
              </a:defRPr>
            </a:pPr>
            <a:r>
              <a:t>除非你有問題來問我你們要記得在clubhouse我的正確ID @clecchairman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IMG_6574.jpeg" descr="IMG_6574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6684" t="5964" r="0" b="22663"/>
          <a:stretch>
            <a:fillRect/>
          </a:stretch>
        </p:blipFill>
        <p:spPr>
          <a:xfrm>
            <a:off x="31448" y="65624"/>
            <a:ext cx="24321236" cy="1395157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「能改變自己的人是神，想要改變別人的人是神經病！」…"/>
          <p:cNvSpPr txBox="1"/>
          <p:nvPr>
            <p:ph type="body" idx="1"/>
          </p:nvPr>
        </p:nvSpPr>
        <p:spPr>
          <a:xfrm>
            <a:off x="1689100" y="460216"/>
            <a:ext cx="21005800" cy="12624189"/>
          </a:xfrm>
          <a:prstGeom prst="rect">
            <a:avLst/>
          </a:prstGeom>
        </p:spPr>
        <p:txBody>
          <a:bodyPr/>
          <a:lstStyle/>
          <a:p>
            <a:pPr marL="514350" indent="-514350" defTabSz="594360">
              <a:defRPr sz="5688"/>
            </a:pPr>
            <a:r>
              <a:t>「能改變自己的人是神，想要改變別人的人是神經病！」</a:t>
            </a:r>
          </a:p>
          <a:p>
            <a:pPr marL="514350" indent="-514350" defTabSz="594360">
              <a:defRPr sz="5688"/>
            </a:pPr>
          </a:p>
          <a:p>
            <a:pPr marL="514350" indent="-514350" defTabSz="594360">
              <a:defRPr sz="5688"/>
            </a:pPr>
            <a:r>
              <a:t>控制權的誤區：我們唯一能完全掌控的只有自己的行為與思考。試圖掌控他人（即便出於好意）往往會導致雙方的痛苦與關係惡化。</a:t>
            </a:r>
          </a:p>
          <a:p>
            <a:pPr marL="514350" indent="-514350" defTabSz="594360">
              <a:defRPr sz="5688"/>
            </a:pPr>
          </a:p>
          <a:p>
            <a:pPr marL="514350" indent="-514350" defTabSz="594360">
              <a:defRPr sz="5688"/>
            </a:pPr>
            <a:r>
              <a:t>課題分離：在心理學中（如阿德勒心理學），這被稱為「課題分離」。別人的行為是別人的課題，你怎麼反應才是你的課題。</a:t>
            </a:r>
          </a:p>
          <a:p>
            <a:pPr marL="514350" indent="-514350" defTabSz="594360">
              <a:defRPr sz="5688"/>
            </a:pPr>
          </a:p>
          <a:p>
            <a:pPr marL="514350" indent="-514350" defTabSz="594360">
              <a:defRPr sz="5688"/>
            </a:pPr>
            <a:r>
              <a:t>預期落空的代價：當你期待他人改變而對方沒有如你願，會產生憤怒、失望與無力感，這才是讓人感到「心累」或「發瘋」的主因。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如果你正因為想改變某人而感到痛苦，或許可以參考以下建議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57225" indent="-657225" defTabSz="759459">
              <a:defRPr sz="7268"/>
            </a:pPr>
            <a:r>
              <a:t>如果你正因為想改變某人而感到痛苦，或許可以參考以下建議：</a:t>
            </a:r>
          </a:p>
          <a:p>
            <a:pPr marL="657225" indent="-657225" defTabSz="759459">
              <a:defRPr sz="7268"/>
            </a:pPr>
          </a:p>
          <a:p>
            <a:pPr marL="657225" indent="-657225" defTabSz="759459">
              <a:defRPr sz="7268"/>
            </a:pPr>
            <a:r>
              <a:t>專注於自我成長：與其花力氣改造別人，不如把精力拿來提升自己。</a:t>
            </a:r>
          </a:p>
          <a:p>
            <a:pPr marL="657225" indent="-657225" defTabSz="759459">
              <a:defRPr sz="7268"/>
            </a:pPr>
          </a:p>
          <a:p>
            <a:pPr marL="657225" indent="-657225" defTabSz="759459">
              <a:defRPr sz="7268"/>
            </a:pPr>
            <a:r>
              <a:t>接受現實：有些事情或人的本質是無法強求的，學會調整心態才是解脫之道。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認識我們，再投資理財上避掉坑，每個人資產最少增加三個零！百億富豪是基本款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認識我們，再投資理財上避掉坑，每個人資產最少增加三個零！百億富豪是基本款！</a:t>
            </a:r>
          </a:p>
          <a:p>
            <a:pPr/>
          </a:p>
          <a:p>
            <a:pPr/>
            <a:r>
              <a:t>巴菲特是從11歲就開始，所以避坑與時間是世界首富簡單條件，每個人都可以，只要你從七歲開始，或比巴菲特多活二十年！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99.9999%外面的資訊不是錯誤就是垃圾！…"/>
          <p:cNvSpPr txBox="1"/>
          <p:nvPr>
            <p:ph type="body" idx="1"/>
          </p:nvPr>
        </p:nvSpPr>
        <p:spPr>
          <a:xfrm>
            <a:off x="1689100" y="1090590"/>
            <a:ext cx="21005800" cy="11534820"/>
          </a:xfrm>
          <a:prstGeom prst="rect">
            <a:avLst/>
          </a:prstGeom>
        </p:spPr>
        <p:txBody>
          <a:bodyPr/>
          <a:lstStyle/>
          <a:p>
            <a:pPr/>
            <a:r>
              <a:t>99.9999%外面的資訊不是錯誤就是垃圾！</a:t>
            </a:r>
          </a:p>
          <a:p>
            <a:pPr/>
          </a:p>
          <a:p>
            <a:pPr/>
            <a:r>
              <a:t>投資理財是很簡單的！簡單才是解決方案！</a:t>
            </a:r>
          </a:p>
          <a:p>
            <a:pPr/>
          </a:p>
          <a:p>
            <a:pPr/>
            <a:r>
              <a:t>有錢就立即買進，打死不賣，資產配置，留有活著的準備金，年輕人注重成長，退休的注重消費！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我們的投資是投資人類長期成長的商業模式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50081" indent="-650081" defTabSz="751205">
              <a:defRPr sz="7189"/>
            </a:pPr>
            <a:r>
              <a:t>我們的投資是投資人類長期成長的商業模式！</a:t>
            </a:r>
          </a:p>
          <a:p>
            <a:pPr marL="650081" indent="-650081" defTabSz="751205">
              <a:defRPr sz="7189"/>
            </a:pPr>
          </a:p>
          <a:p>
            <a:pPr marL="650081" indent="-650081" defTabSz="751205">
              <a:defRPr sz="7189"/>
            </a:pPr>
            <a:r>
              <a:t>只要相信人類，這是一種宇宙的商業模式！</a:t>
            </a:r>
          </a:p>
          <a:p>
            <a:pPr marL="650081" indent="-650081" defTabSz="751205">
              <a:defRPr sz="7189"/>
            </a:pPr>
          </a:p>
          <a:p>
            <a:pPr marL="650081" indent="-650081" defTabSz="751205">
              <a:defRPr sz="7189"/>
            </a:pPr>
            <a:r>
              <a:t>你找不到另一個星球有地球的商業模式值得投資！</a:t>
            </a:r>
          </a:p>
          <a:p>
            <a:pPr marL="650081" indent="-650081" defTabSz="751205">
              <a:defRPr sz="7189"/>
            </a:pPr>
          </a:p>
          <a:p>
            <a:pPr marL="650081" indent="-650081" defTabSz="751205">
              <a:defRPr sz="7189"/>
            </a:pPr>
            <a:r>
              <a:t>我們投資邏輯：人類一萬年證實（人類持續進步，長期創新）的商業模式這就夠了！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投資最重要的事：在市場久，而不是快！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投資最重要的事：在市場久，而不是快！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當資產不足時，主動收入對資產增加是主要動能！只能無奈賣勞力換金錢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78631" indent="-478631" defTabSz="553084">
              <a:defRPr sz="5293"/>
            </a:pPr>
            <a:r>
              <a:t>當資產不足時，主動收入對資產增加是主要動能！只能無奈賣勞力換金錢！</a:t>
            </a:r>
          </a:p>
          <a:p>
            <a:pPr marL="478631" indent="-478631" defTabSz="553084">
              <a:defRPr sz="5293"/>
            </a:pPr>
          </a:p>
          <a:p>
            <a:pPr marL="478631" indent="-478631" defTabSz="553084">
              <a:defRPr sz="5293"/>
            </a:pPr>
            <a:r>
              <a:t>當已經滿足退休條件，最低十五倍年開銷，到 50倍年開銷以上！</a:t>
            </a:r>
          </a:p>
          <a:p>
            <a:pPr marL="478631" indent="-478631" defTabSz="553084">
              <a:defRPr sz="5293"/>
            </a:pPr>
          </a:p>
          <a:p>
            <a:pPr marL="478631" indent="-478631" defTabSz="553084">
              <a:defRPr sz="5293"/>
            </a:pPr>
            <a:r>
              <a:t>其實高過年開銷五十倍以上還在工作，是賣生命換垃圾！</a:t>
            </a:r>
          </a:p>
          <a:p>
            <a:pPr marL="478631" indent="-478631" defTabSz="553084">
              <a:defRPr sz="5293"/>
            </a:pPr>
          </a:p>
          <a:p>
            <a:pPr marL="478631" indent="-478631" defTabSz="553084">
              <a:defRPr sz="5293"/>
            </a:pPr>
            <a:r>
              <a:t>當資產達到 25倍年開銷，應該停止用生命換垃圾！</a:t>
            </a:r>
          </a:p>
          <a:p>
            <a:pPr marL="478631" indent="-478631" defTabSz="553084">
              <a:defRPr sz="5293"/>
            </a:pPr>
          </a:p>
          <a:p>
            <a:pPr marL="478631" indent="-478631" defTabSz="553084">
              <a:defRPr sz="5293"/>
            </a:pPr>
            <a:r>
              <a:t>當資產達到 25倍年開銷，退休可以用生命做更有意義的陪家人和實現生活目的，且資產也會持續增長讓我們生活越過越優渥！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生命比金錢重要！如果因為多做幾個月，失去生命值得嗎？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57225" indent="-657225" defTabSz="759459">
              <a:defRPr sz="7268"/>
            </a:pPr>
            <a:r>
              <a:t>生命比金錢重要！如果因為多做幾個月，失去生命值得嗎？</a:t>
            </a:r>
          </a:p>
          <a:p>
            <a:pPr marL="657225" indent="-657225" defTabSz="759459">
              <a:defRPr sz="7268"/>
            </a:pPr>
          </a:p>
          <a:p>
            <a:pPr marL="657225" indent="-657225" defTabSz="759459">
              <a:defRPr sz="7268"/>
            </a:pPr>
            <a:r>
              <a:t>如果錢已經花不完，多半年與家人相處，是非常值得的！</a:t>
            </a:r>
          </a:p>
          <a:p>
            <a:pPr marL="657225" indent="-657225" defTabSz="759459">
              <a:defRPr sz="7268"/>
            </a:pPr>
          </a:p>
          <a:p>
            <a:pPr marL="657225" indent="-657225" defTabSz="759459">
              <a:defRPr sz="7268"/>
            </a:pPr>
            <a:r>
              <a:t>陪伴家人，陪一天，少一天！但金錢會持續增加，多的都變垃圾。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在 YouTube 上觀看「2026年 投資第一堂課『價值十億元的投資講座』」…"/>
          <p:cNvSpPr txBox="1"/>
          <p:nvPr>
            <p:ph type="body" sz="quarter" idx="1"/>
          </p:nvPr>
        </p:nvSpPr>
        <p:spPr>
          <a:xfrm>
            <a:off x="1689100" y="345603"/>
            <a:ext cx="21005800" cy="1735916"/>
          </a:xfrm>
          <a:prstGeom prst="rect">
            <a:avLst/>
          </a:prstGeom>
        </p:spPr>
        <p:txBody>
          <a:bodyPr/>
          <a:lstStyle/>
          <a:p>
            <a:pPr marL="307181" indent="-307181" defTabSz="354965">
              <a:defRPr sz="3397"/>
            </a:pPr>
            <a:r>
              <a:t>在 YouTube 上觀看「2026年 投資第一堂課『價值十億元的投資講座』」</a:t>
            </a:r>
          </a:p>
          <a:p>
            <a:pPr marL="307181" indent="-307181" defTabSz="354965">
              <a:defRPr sz="3397"/>
            </a:pPr>
            <a:r>
              <a:rPr u="sng">
                <a:hlinkClick r:id="rId2" invalidUrl="" action="" tgtFrame="" tooltip="" history="1" highlightClick="0" endSnd="0"/>
              </a:rPr>
              <a:t>https://youtube.com/playlist?list=PLiskER8xug1d5adCiettxa-qaras_mq4k&amp;si=uIM4OFZPv4Kg0WpY</a:t>
            </a:r>
          </a:p>
        </p:txBody>
      </p:sp>
      <p:pic>
        <p:nvPicPr>
          <p:cNvPr id="245" name="IMG_2086.png" descr="IMG_208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23613" y="1900119"/>
            <a:ext cx="13736774" cy="103025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LEC 投資理財教育學院…"/>
          <p:cNvSpPr txBox="1"/>
          <p:nvPr>
            <p:ph type="title"/>
          </p:nvPr>
        </p:nvSpPr>
        <p:spPr>
          <a:xfrm>
            <a:off x="225855" y="8105183"/>
            <a:ext cx="24145409" cy="5650027"/>
          </a:xfrm>
          <a:prstGeom prst="rect">
            <a:avLst/>
          </a:prstGeom>
        </p:spPr>
        <p:txBody>
          <a:bodyPr lIns="71437" tIns="71437" rIns="71437" bIns="71437"/>
          <a:lstStyle/>
          <a:p>
            <a:pPr defTabSz="1021556">
              <a:lnSpc>
                <a:spcPct val="80000"/>
              </a:lnSpc>
              <a:defRPr spc="-65" sz="6512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</a:p>
          <a:p>
            <a:pPr defTabSz="402336">
              <a:defRPr b="1" sz="6512">
                <a:solidFill>
                  <a:srgbClr val="056DA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CLEC 投資理財教育學院</a:t>
            </a:r>
          </a:p>
          <a:p>
            <a:pPr defTabSz="402336">
              <a:defRPr b="1" sz="6512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00451 《2024年度》投資第一堂課：價值一億元的投資人生講座 2023年12月29日 CLEC投資理財頻道</a:t>
            </a:r>
          </a:p>
          <a:p>
            <a:pPr defTabSz="402336">
              <a:defRPr b="1" sz="6512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u="sng">
                <a:hlinkClick r:id="rId2" invalidUrl="" action="" tgtFrame="" tooltip="" history="1" highlightClick="0" endSnd="0"/>
              </a:rPr>
              <a:t>https://youtu.be/4FMjmyBpTzw</a:t>
            </a:r>
          </a:p>
        </p:txBody>
      </p:sp>
      <p:pic>
        <p:nvPicPr>
          <p:cNvPr id="248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09513" y="-37601"/>
            <a:ext cx="17364974" cy="90050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市場天天都上漲…"/>
          <p:cNvSpPr txBox="1"/>
          <p:nvPr/>
        </p:nvSpPr>
        <p:spPr>
          <a:xfrm>
            <a:off x="937595" y="608651"/>
            <a:ext cx="19398280" cy="11510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市場天天都上漲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很美好、很快樂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🍂🌷🌹🌸🌼🌺🌻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🌞💫✨🌟🌈🌈❤️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我們在 YouTube 留言區有置頂留言，可以下載講義，和其他相關連接資訊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78656" indent="-678656" defTabSz="784225">
              <a:defRPr sz="7504"/>
            </a:pPr>
            <a:r>
              <a:t>我們在 YouTube 留言區有置頂留言，可以下載講義，和其他相關連接資訊。</a:t>
            </a:r>
          </a:p>
          <a:p>
            <a:pPr marL="678656" indent="-678656" defTabSz="784225">
              <a:defRPr sz="7504"/>
            </a:pPr>
          </a:p>
          <a:p>
            <a:pPr marL="678656" indent="-678656" defTabSz="784225">
              <a:defRPr sz="7504"/>
            </a:pPr>
            <a:r>
              <a:t>有問題可以在Youtube 留言，或寫email 給我！</a:t>
            </a:r>
          </a:p>
          <a:p>
            <a:pPr marL="678656" indent="-678656" defTabSz="784225">
              <a:defRPr sz="7504"/>
            </a:pPr>
          </a:p>
          <a:p>
            <a:pPr marL="644293" indent="-644293" defTabSz="784225">
              <a:defRPr sz="7125"/>
            </a:pPr>
            <a:r>
              <a:t>現在僅用這個</a:t>
            </a:r>
            <a:r>
              <a:rPr u="sng">
                <a:hlinkClick r:id="rId2" invalidUrl="" action="" tgtFrame="" tooltip="" history="1" highlightClick="0" endSnd="0"/>
              </a:rPr>
              <a:t>clec.hq.director@gmail.com</a:t>
            </a:r>
            <a:r>
              <a:t> ，不要用另外一個信箱）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