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Rectangle"/>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Image"/>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Rectangle"/>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Image"/>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Triangle"/>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Image" descr="Image"/>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Image" descr="Image"/>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Image" descr="Image"/>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Image"/>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Image"/>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Triangle"/>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Image" descr="Image"/>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Image"/>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Image"/>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Image"/>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Image"/>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Image"/>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Image" descr="Image"/>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Slide Number"/>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Slide Number"/>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Image" descr="Image"/>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Slide Number"/>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u.pcloud.link/publink/show?code=kZMnsU5Z40xmWvQkcy5XmJsTEzSqs4VUmuPX" TargetMode="External"/><Relationship Id="rId3" Type="http://schemas.openxmlformats.org/officeDocument/2006/relationships/hyperlink" Target="http://u.pc.cd/Mx3italK"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4.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38zLYqB3czw?is=o3la5hIJnyq_KNP0" TargetMode="External"/><Relationship Id="rId3" Type="http://schemas.openxmlformats.org/officeDocument/2006/relationships/hyperlink" Target="https://youtu.be/NZFJj90aKpo?is=h42gd-gkiI0qbnZW" TargetMode="External"/><Relationship Id="rId4" Type="http://schemas.openxmlformats.org/officeDocument/2006/relationships/hyperlink" Target="http://youtube.com/post/UgkxAshCAgRVigprENOv2lfyE9eM-Q_STwCZ?si=jxUkapG97gD3YilW" TargetMode="Externa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10.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11.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Image" descr="Image"/>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2026年6月13日</a:t>
            </a:r>
          </a:p>
          <a:p>
            <a:pPr defTabSz="587022">
              <a:defRPr b="0" spc="-58" sz="5800">
                <a:solidFill>
                  <a:srgbClr val="056FA0"/>
                </a:solidFill>
                <a:latin typeface="Avenir Next Medium"/>
                <a:ea typeface="Avenir Next Medium"/>
                <a:cs typeface="Avenir Next Medium"/>
                <a:sym typeface="Avenir Next Medium"/>
              </a:defRPr>
            </a:pPr>
            <a:r>
              <a:t>Youtube 影片編號00569</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
          <p:cNvSpPr txBox="1"/>
          <p:nvPr>
            <p:ph type="body" idx="1"/>
          </p:nvPr>
        </p:nvSpPr>
        <p:spPr>
          <a:prstGeom prst="rect">
            <a:avLst/>
          </a:prstGeom>
        </p:spPr>
        <p:txBody>
          <a:bodyPr/>
          <a:lstStyle/>
          <a:p>
            <a:pPr/>
            <a:r>
              <a:t>「每週六的講義」「新人葵花寶典」或者是「ＣＬＥＣ理財聖經」或者是我們「價值10億元的投資講座」文字檔和其他資料，我可以將iCloud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分為兩個資料夾「簡報講義」與「教學資料」，目前權限開放「檢視」、「下載」給知道連結的學員：…"/>
          <p:cNvSpPr txBox="1"/>
          <p:nvPr>
            <p:ph type="body" idx="1"/>
          </p:nvPr>
        </p:nvSpPr>
        <p:spPr>
          <a:xfrm>
            <a:off x="1689100" y="890134"/>
            <a:ext cx="21005800" cy="10160001"/>
          </a:xfrm>
          <a:prstGeom prst="rect">
            <a:avLst/>
          </a:prstGeom>
        </p:spPr>
        <p:txBody>
          <a:bodyPr/>
          <a:lstStyle/>
          <a:p>
            <a:pPr marL="550068" indent="-550068" defTabSz="635634">
              <a:defRPr sz="6083"/>
            </a:pPr>
            <a:r>
              <a:t>分為兩個資料夾「簡報講義」與「教學資料」，目前權限開放「檢視」、「下載」給知道連結的學員：</a:t>
            </a:r>
          </a:p>
          <a:p>
            <a:pPr marL="550068" indent="-550068" defTabSz="635634">
              <a:defRPr sz="6083"/>
            </a:pPr>
            <a:r>
              <a:rPr u="sng">
                <a:hlinkClick r:id="rId2" invalidUrl="" action="" tgtFrame="" tooltip="" history="1" highlightClick="0" endSnd="0"/>
              </a:rPr>
              <a:t>https://u.pcloud.link/publink/show?code=kZMnsU5Z40xmWvQkcy5XmJsTEzSqs4VUmuPX</a:t>
            </a:r>
          </a:p>
          <a:p>
            <a:pPr marL="550068" indent="-550068" defTabSz="635634">
              <a:defRPr sz="6083"/>
            </a:pPr>
          </a:p>
          <a:p>
            <a:pPr marL="550068" indent="-550068" defTabSz="635634">
              <a:defRPr sz="6083"/>
            </a:pPr>
            <a:r>
              <a:t>這是短網址，連結相同位置</a:t>
            </a:r>
          </a:p>
          <a:p>
            <a:pPr marL="550068" indent="-550068" defTabSz="635634">
              <a:defRPr sz="6083"/>
            </a:pPr>
            <a:r>
              <a:rPr u="sng">
                <a:hlinkClick r:id="rId3" invalidUrl="" action="" tgtFrame="" tooltip="" history="1" highlightClick="0" endSnd="0"/>
              </a:rPr>
              <a:t>http://u.pc.cd/Mx3italK</a:t>
            </a:r>
          </a:p>
          <a:p>
            <a:pPr marL="550068" indent="-550068" defTabSz="635634">
              <a:defRPr sz="6083"/>
            </a:pPr>
          </a:p>
          <a:p>
            <a:pPr marL="550068" indent="-550068" defTabSz="635634">
              <a:defRPr sz="6083"/>
            </a:pPr>
            <a:r>
              <a:t>無需註冊，在大陸的家人朋友試試可否正常下載。</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有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有錢立即市價買進，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任何保險立即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00062" indent="-500062" defTabSz="577850">
              <a:defRPr sz="5530">
                <a:solidFill>
                  <a:schemeClr val="accent5">
                    <a:hueOff val="-82419"/>
                    <a:satOff val="-9513"/>
                    <a:lumOff val="-16343"/>
                  </a:schemeClr>
                </a:solidFill>
              </a:defRPr>
            </a:pPr>
            <a:r>
              <a:t>任何保險立即直接解約贖回，自己投資，資產一輩子會增長四個零，你拿回十萬，一輩子會變十億！你自己可以成長成十億百億，何必放在保險公司爛呢？</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不樣再問保險借款的事！不要用保單借款，做這樣做會窮上加窮！</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不要保險，不要保險，不要保險！遠離保險遠離做保險經濟的朋友。</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投資不需要知道很多，以下的不要問：…"/>
          <p:cNvSpPr txBox="1"/>
          <p:nvPr>
            <p:ph type="body" idx="1"/>
          </p:nvPr>
        </p:nvSpPr>
        <p:spPr>
          <a:prstGeom prst="rect">
            <a:avLst/>
          </a:prstGeom>
        </p:spPr>
        <p:txBody>
          <a:bodyPr/>
          <a:lstStyle/>
          <a:p>
            <a:pPr marL="642937" indent="-642937" defTabSz="742950">
              <a:defRPr sz="7110"/>
            </a:pPr>
            <a:r>
              <a:t>投資不需要知道很多，以下的不要問：</a:t>
            </a:r>
          </a:p>
          <a:p>
            <a:pPr lvl="1" marL="1214437" indent="-642937" defTabSz="742950">
              <a:defRPr sz="7110"/>
            </a:pPr>
            <a:r>
              <a:t>不要問個股。也不要問我沒提的其他標地。</a:t>
            </a:r>
          </a:p>
          <a:p>
            <a:pPr lvl="1" marL="1214437" indent="-642937" defTabSz="742950">
              <a:defRPr sz="7110"/>
            </a:pPr>
            <a:r>
              <a:t>不要問何時買？不要問何時賣？</a:t>
            </a:r>
          </a:p>
          <a:p>
            <a:pPr lvl="1" marL="1214437" indent="-642937" defTabSz="742950">
              <a:defRPr sz="7110"/>
            </a:pPr>
            <a:r>
              <a:t>不要問什麼時候會下跌？不要問何時會上漲？</a:t>
            </a:r>
          </a:p>
          <a:p>
            <a:pPr lvl="1" marL="1214437" indent="-642937" defTabSz="742950">
              <a:defRPr sz="7110"/>
            </a:pPr>
            <a:r>
              <a:t>不要問還會跌嗎？不要問會跌到哪？</a:t>
            </a:r>
          </a:p>
          <a:p>
            <a:pPr lvl="1" marL="1214437" indent="-642937" defTabSz="742950">
              <a:defRPr sz="7110"/>
            </a:pPr>
            <a:r>
              <a:t>不要問還會漲嗎？不要問會漲到哪？</a:t>
            </a:r>
          </a:p>
          <a:p>
            <a:pPr marL="642937" indent="-642937" defTabSz="742950">
              <a:defRPr sz="7110"/>
            </a:pPr>
            <a:r>
              <a:t>投資不是懂越多越好，有錢就買，打死不賣，才是關鍵重點。</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該留多少現金，是要先思考風險有多大，你的現金需要多少才能抵禦這樣的風險。…"/>
          <p:cNvSpPr txBox="1"/>
          <p:nvPr>
            <p:ph type="body" idx="1"/>
          </p:nvPr>
        </p:nvSpPr>
        <p:spPr>
          <a:prstGeom prst="rect">
            <a:avLst/>
          </a:prstGeom>
        </p:spPr>
        <p:txBody>
          <a:bodyPr/>
          <a:lstStyle/>
          <a:p>
            <a:pPr marL="400050" indent="-400050" defTabSz="462280">
              <a:defRPr sz="4424"/>
            </a:pPr>
            <a:r>
              <a:t>該留多少現金，是要先思考風險有多大，你的現金需要多少才能抵禦這樣的風險。</a:t>
            </a:r>
          </a:p>
          <a:p>
            <a:pPr marL="400050" indent="-400050" defTabSz="462280">
              <a:defRPr sz="4424"/>
            </a:pPr>
          </a:p>
          <a:p>
            <a:pPr marL="400050" indent="-400050" defTabSz="462280">
              <a:defRPr sz="4424"/>
            </a:pPr>
            <a:r>
              <a:t>風險：如果「家房子倒了」，你得出去「租房子」，或者是你房「貸還得繼續繳」，「股市跌到接近零」，你的「欠款每個月的月供還得繼續繳」，你又「失業」了，「突然又生場大病」「股票質押資金緊縮」也借不錢來了，上述風險同時發生。</a:t>
            </a:r>
          </a:p>
          <a:p>
            <a:pPr marL="400050" indent="-400050" defTabSz="462280">
              <a:defRPr sz="4424"/>
            </a:pPr>
          </a:p>
          <a:p>
            <a:pPr marL="400050" indent="-400050" defTabSz="462280">
              <a:defRPr sz="4424"/>
            </a:pPr>
            <a:r>
              <a:t>當上述風險同時發生，還在上班，現金是為了緊急備用，你要多久找到下一個職業。那再找到下一個工作之前你需要有現金花用，你在找到下份工作前需要多少錢，那就是要留的現金部位！</a:t>
            </a:r>
          </a:p>
          <a:p>
            <a:pPr marL="400050" indent="-400050" defTabSz="462280">
              <a:defRPr sz="4424"/>
            </a:pPr>
          </a:p>
          <a:p>
            <a:pPr marL="400050" indent="-400050" defTabSz="462280">
              <a:defRPr sz="4424"/>
            </a:pPr>
            <a:r>
              <a:t>當上述風險同時發生，如果已經退休了，你需要從市場高點下跌算起有15年的生活費，那就是你該留的現金。</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85"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86"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90" name="群組 6"/>
          <p:cNvGrpSpPr/>
          <p:nvPr/>
        </p:nvGrpSpPr>
        <p:grpSpPr>
          <a:xfrm>
            <a:off x="8941483" y="2963403"/>
            <a:ext cx="15077755" cy="9450143"/>
            <a:chOff x="0" y="0"/>
            <a:chExt cx="15077754" cy="9450142"/>
          </a:xfrm>
        </p:grpSpPr>
        <p:pic>
          <p:nvPicPr>
            <p:cNvPr id="187"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88"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89"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85">
                                            <p:bg/>
                                          </p:spTgt>
                                        </p:tgtEl>
                                        <p:attrNameLst>
                                          <p:attrName>style.visibility</p:attrName>
                                        </p:attrNameLst>
                                      </p:cBhvr>
                                      <p:to>
                                        <p:strVal val="visible"/>
                                      </p:to>
                                    </p:set>
                                    <p:animEffect filter="wipe(down)" transition="in">
                                      <p:cBhvr>
                                        <p:cTn id="7" dur="500"/>
                                        <p:tgtEl>
                                          <p:spTgt spid="185">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85">
                                            <p:txEl>
                                              <p:pRg st="0" end="0"/>
                                            </p:txEl>
                                          </p:spTgt>
                                        </p:tgtEl>
                                        <p:attrNameLst>
                                          <p:attrName>style.visibility</p:attrName>
                                        </p:attrNameLst>
                                      </p:cBhvr>
                                      <p:to>
                                        <p:strVal val="visible"/>
                                      </p:to>
                                    </p:set>
                                    <p:animEffect filter="wipe(down)" transition="in">
                                      <p:cBhvr>
                                        <p:cTn id="10" dur="500"/>
                                        <p:tgtEl>
                                          <p:spTgt spid="18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85">
                                            <p:txEl>
                                              <p:pRg st="1" end="1"/>
                                            </p:txEl>
                                          </p:spTgt>
                                        </p:tgtEl>
                                        <p:attrNameLst>
                                          <p:attrName>style.visibility</p:attrName>
                                        </p:attrNameLst>
                                      </p:cBhvr>
                                      <p:to>
                                        <p:strVal val="visible"/>
                                      </p:to>
                                    </p:set>
                                    <p:animEffect filter="wipe(down)" transition="in">
                                      <p:cBhvr>
                                        <p:cTn id="15" dur="500"/>
                                        <p:tgtEl>
                                          <p:spTgt spid="18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85">
                                            <p:txEl>
                                              <p:pRg st="2" end="2"/>
                                            </p:txEl>
                                          </p:spTgt>
                                        </p:tgtEl>
                                        <p:attrNameLst>
                                          <p:attrName>style.visibility</p:attrName>
                                        </p:attrNameLst>
                                      </p:cBhvr>
                                      <p:to>
                                        <p:strVal val="visible"/>
                                      </p:to>
                                    </p:set>
                                    <p:animEffect filter="wipe(down)" transition="in">
                                      <p:cBhvr>
                                        <p:cTn id="20" dur="500"/>
                                        <p:tgtEl>
                                          <p:spTgt spid="18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85">
                                            <p:txEl>
                                              <p:pRg st="3" end="3"/>
                                            </p:txEl>
                                          </p:spTgt>
                                        </p:tgtEl>
                                        <p:attrNameLst>
                                          <p:attrName>style.visibility</p:attrName>
                                        </p:attrNameLst>
                                      </p:cBhvr>
                                      <p:to>
                                        <p:strVal val="visible"/>
                                      </p:to>
                                    </p:set>
                                    <p:animEffect filter="wipe(down)" transition="in">
                                      <p:cBhvr>
                                        <p:cTn id="25" dur="500"/>
                                        <p:tgtEl>
                                          <p:spTgt spid="18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85">
                                            <p:txEl>
                                              <p:pRg st="4" end="4"/>
                                            </p:txEl>
                                          </p:spTgt>
                                        </p:tgtEl>
                                        <p:attrNameLst>
                                          <p:attrName>style.visibility</p:attrName>
                                        </p:attrNameLst>
                                      </p:cBhvr>
                                      <p:to>
                                        <p:strVal val="visible"/>
                                      </p:to>
                                    </p:set>
                                    <p:animEffect filter="wipe(down)" transition="in">
                                      <p:cBhvr>
                                        <p:cTn id="30" dur="500"/>
                                        <p:tgtEl>
                                          <p:spTgt spid="18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85">
                                            <p:txEl>
                                              <p:pRg st="5" end="5"/>
                                            </p:txEl>
                                          </p:spTgt>
                                        </p:tgtEl>
                                        <p:attrNameLst>
                                          <p:attrName>style.visibility</p:attrName>
                                        </p:attrNameLst>
                                      </p:cBhvr>
                                      <p:to>
                                        <p:strVal val="visible"/>
                                      </p:to>
                                    </p:set>
                                    <p:animEffect filter="wipe(down)" transition="in">
                                      <p:cBhvr>
                                        <p:cTn id="35" dur="500"/>
                                        <p:tgtEl>
                                          <p:spTgt spid="18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85">
                                            <p:txEl>
                                              <p:pRg st="6" end="6"/>
                                            </p:txEl>
                                          </p:spTgt>
                                        </p:tgtEl>
                                        <p:attrNameLst>
                                          <p:attrName>style.visibility</p:attrName>
                                        </p:attrNameLst>
                                      </p:cBhvr>
                                      <p:to>
                                        <p:strVal val="visible"/>
                                      </p:to>
                                    </p:set>
                                    <p:animEffect filter="wipe(down)" transition="in">
                                      <p:cBhvr>
                                        <p:cTn id="40" dur="500"/>
                                        <p:tgtEl>
                                          <p:spTgt spid="185">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93"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196"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市場…"/>
          <p:cNvSpPr txBox="1"/>
          <p:nvPr>
            <p:ph type="ctrTitle"/>
          </p:nvPr>
        </p:nvSpPr>
        <p:spPr>
          <a:prstGeom prst="rect">
            <a:avLst/>
          </a:prstGeom>
        </p:spPr>
        <p:txBody>
          <a:bodyPr/>
          <a:lstStyle/>
          <a:p>
            <a:pPr/>
            <a:r>
              <a:t>市場</a:t>
            </a:r>
          </a:p>
          <a:p>
            <a:pPr/>
            <a:r>
              <a:t>永遠持續上漲</a:t>
            </a:r>
          </a:p>
        </p:txBody>
      </p:sp>
      <p:sp>
        <p:nvSpPr>
          <p:cNvPr id="203"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206"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07"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08"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09"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210"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211" name="Arrow"/>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14"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15"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16"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17"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18" name="Arrow"/>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19"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20" name="Arrow"/>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23"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24"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IMG_6637.heic" descr="IMG_6637.heic"/>
          <p:cNvPicPr>
            <a:picLocks noChangeAspect="1"/>
          </p:cNvPicPr>
          <p:nvPr/>
        </p:nvPicPr>
        <p:blipFill>
          <a:blip r:embed="rId2">
            <a:extLst/>
          </a:blip>
          <a:srcRect l="0" t="13608" r="0" b="12154"/>
          <a:stretch>
            <a:fillRect/>
          </a:stretch>
        </p:blipFill>
        <p:spPr>
          <a:xfrm>
            <a:off x="-27469" y="187676"/>
            <a:ext cx="24438938" cy="1360702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IMG_6708.heic" descr="IMG_6708.heic"/>
          <p:cNvPicPr>
            <a:picLocks noChangeAspect="1"/>
          </p:cNvPicPr>
          <p:nvPr/>
        </p:nvPicPr>
        <p:blipFill>
          <a:blip r:embed="rId2">
            <a:extLst/>
          </a:blip>
          <a:srcRect l="0" t="8075" r="0" b="16018"/>
          <a:stretch>
            <a:fillRect/>
          </a:stretch>
        </p:blipFill>
        <p:spPr>
          <a:xfrm>
            <a:off x="-3251" y="-133190"/>
            <a:ext cx="24390502" cy="1388551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0" name="IMG_6688.heic" descr="IMG_6688.heic"/>
          <p:cNvPicPr>
            <a:picLocks noChangeAspect="1"/>
          </p:cNvPicPr>
          <p:nvPr/>
        </p:nvPicPr>
        <p:blipFill>
          <a:blip r:embed="rId2">
            <a:extLst/>
          </a:blip>
          <a:srcRect l="0" t="0" r="0" b="10800"/>
          <a:stretch>
            <a:fillRect/>
          </a:stretch>
        </p:blipFill>
        <p:spPr>
          <a:xfrm>
            <a:off x="1728213" y="-142271"/>
            <a:ext cx="20927574" cy="14000543"/>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2" name="IMG_6768.heic" descr="IMG_6768.heic"/>
          <p:cNvPicPr>
            <a:picLocks noChangeAspect="1"/>
          </p:cNvPicPr>
          <p:nvPr/>
        </p:nvPicPr>
        <p:blipFill>
          <a:blip r:embed="rId2">
            <a:extLst/>
          </a:blip>
          <a:srcRect l="0" t="11781" r="0" b="11119"/>
          <a:stretch>
            <a:fillRect/>
          </a:stretch>
        </p:blipFill>
        <p:spPr>
          <a:xfrm>
            <a:off x="-3251" y="-133189"/>
            <a:ext cx="24390502" cy="14103461"/>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4" name="51A92A18-E782-42BE-9D35-479D651D35AD.png" descr="51A92A18-E782-42BE-9D35-479D651D35AD.png"/>
          <p:cNvPicPr>
            <a:picLocks noChangeAspect="1"/>
          </p:cNvPicPr>
          <p:nvPr/>
        </p:nvPicPr>
        <p:blipFill>
          <a:blip r:embed="rId2">
            <a:extLst/>
          </a:blip>
          <a:stretch>
            <a:fillRect/>
          </a:stretch>
        </p:blipFill>
        <p:spPr>
          <a:xfrm>
            <a:off x="-38762" y="35080"/>
            <a:ext cx="24461524" cy="1376692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6" name="8FA7B9A7-4F90-42FF-9850-4A7E351C9AA1.png" descr="8FA7B9A7-4F90-42FF-9850-4A7E351C9AA1.png"/>
          <p:cNvPicPr>
            <a:picLocks noChangeAspect="1"/>
          </p:cNvPicPr>
          <p:nvPr/>
        </p:nvPicPr>
        <p:blipFill>
          <a:blip r:embed="rId2">
            <a:extLst/>
          </a:blip>
          <a:stretch>
            <a:fillRect/>
          </a:stretch>
        </p:blipFill>
        <p:spPr>
          <a:xfrm>
            <a:off x="-170344" y="-188803"/>
            <a:ext cx="24724688" cy="1391503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很鼓勵大家用任何形式宣傳我們的投資理念。例如要出書很好，我是認為可以有好多步驟可以做。…"/>
          <p:cNvSpPr txBox="1"/>
          <p:nvPr>
            <p:ph type="body" idx="1"/>
          </p:nvPr>
        </p:nvSpPr>
        <p:spPr>
          <a:prstGeom prst="rect">
            <a:avLst/>
          </a:prstGeom>
        </p:spPr>
        <p:txBody>
          <a:bodyPr/>
          <a:lstStyle/>
          <a:p>
            <a:pPr marL="378618" indent="-378618" defTabSz="437514">
              <a:defRPr sz="4187"/>
            </a:pPr>
            <a:r>
              <a:t>很鼓勵大家用任何形式宣傳我們的投資理念。例如要出書很好，我是認為可以有好多步驟可以做。</a:t>
            </a:r>
          </a:p>
          <a:p>
            <a:pPr marL="378618" indent="-378618" defTabSz="437514">
              <a:defRPr sz="4187"/>
            </a:pPr>
          </a:p>
          <a:p>
            <a:pPr marL="378618" indent="-378618" defTabSz="437514">
              <a:defRPr sz="4187"/>
            </a:pPr>
            <a:r>
              <a:t>首先當然要將我們所有的資訊都融會貫通，而不是為了出書而出書。</a:t>
            </a:r>
          </a:p>
          <a:p>
            <a:pPr marL="378618" indent="-378618" defTabSz="437514">
              <a:defRPr sz="4187"/>
            </a:pPr>
          </a:p>
          <a:p>
            <a:pPr marL="378618" indent="-378618" defTabSz="437514">
              <a:defRPr sz="4187"/>
            </a:pPr>
            <a:r>
              <a:t>自己有沒有感覺到可以對一群人可以講我們的投資哲學講一整天八個小時不間斷，那你出書就是水到渠成。</a:t>
            </a:r>
          </a:p>
          <a:p>
            <a:pPr marL="378618" indent="-378618" defTabSz="437514">
              <a:defRPr sz="4187"/>
            </a:pPr>
          </a:p>
          <a:p>
            <a:pPr marL="378618" indent="-378618" defTabSz="437514">
              <a:defRPr sz="4187"/>
            </a:pPr>
            <a:r>
              <a:t>如果僅僅AI來寫書，自己都沒有輸出任何知識與見解，那真的是非常糟，就會變成一隻翻譯機的鸚鵡。</a:t>
            </a:r>
          </a:p>
          <a:p>
            <a:pPr marL="378618" indent="-378618" defTabSz="437514">
              <a:defRPr sz="4187"/>
            </a:pPr>
          </a:p>
          <a:p>
            <a:pPr marL="378618" indent="-378618" defTabSz="437514">
              <a:defRPr sz="4187"/>
            </a:pPr>
            <a:r>
              <a:t>如果可以用我們的投資哲學有信心可以開一門課每堂課兩小時上16堂以上那指揮AI來寫書那還算可，你可能能自己所知上課內容唸出另外50%是由AI來填補，這樣的書才有靈魂。</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再來寫書不要想要一次將所有的概念都寫進去，第一本書一定是C L E C投資理財哲學概論等等…"/>
          <p:cNvSpPr txBox="1"/>
          <p:nvPr>
            <p:ph type="body" idx="1"/>
          </p:nvPr>
        </p:nvSpPr>
        <p:spPr>
          <a:prstGeom prst="rect">
            <a:avLst/>
          </a:prstGeom>
        </p:spPr>
        <p:txBody>
          <a:bodyPr/>
          <a:lstStyle/>
          <a:p>
            <a:pPr marL="478631" indent="-478631" defTabSz="553084">
              <a:defRPr sz="5293"/>
            </a:pPr>
          </a:p>
          <a:p>
            <a:pPr marL="478631" indent="-478631" defTabSz="553084">
              <a:defRPr sz="5293"/>
            </a:pPr>
            <a:r>
              <a:t>再來寫書不要想要一次將所有的概念都寫進去，第一本書一定是C L E C投資理財哲學概論等等</a:t>
            </a:r>
          </a:p>
          <a:p>
            <a:pPr marL="478631" indent="-478631" defTabSz="553084">
              <a:defRPr sz="5293"/>
            </a:pPr>
          </a:p>
          <a:p>
            <a:pPr marL="478631" indent="-478631" defTabSz="553084">
              <a:defRPr sz="5293"/>
            </a:pPr>
            <a:r>
              <a:t>之後再細分成另外一本書初級入門，再來是資產配置，再來是風險控管再來是家庭與生活再來是富有的花錢術等等，我們的投資哲學可以出好幾本書出不完。</a:t>
            </a:r>
          </a:p>
          <a:p>
            <a:pPr marL="478631" indent="-478631" defTabSz="553084">
              <a:defRPr sz="5293"/>
            </a:pPr>
          </a:p>
          <a:p>
            <a:pPr marL="478631" indent="-478631" defTabSz="553084">
              <a:defRPr sz="5293"/>
            </a:pPr>
            <a:r>
              <a:t>思考以上我所說的，尤其第一點你自己懂不懂我們的投資哲學，你有沒有信心開一門課？上16堂課每堂課兩小時，這樣就足夠可以成為一本書，有了這個能力，要出書才是恰當的。</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在 YouTube 上觀看「睡前听完一本书，今天我们读《世界上最快乐的人》。」…"/>
          <p:cNvSpPr txBox="1"/>
          <p:nvPr>
            <p:ph type="body" idx="1"/>
          </p:nvPr>
        </p:nvSpPr>
        <p:spPr>
          <a:prstGeom prst="rect">
            <a:avLst/>
          </a:prstGeom>
        </p:spPr>
        <p:txBody>
          <a:bodyPr/>
          <a:lstStyle/>
          <a:p>
            <a:pPr marL="450056" indent="-450056" defTabSz="520065">
              <a:defRPr sz="4977"/>
            </a:pPr>
            <a:r>
              <a:t>在 YouTube 上觀看「睡前听完一本书，今天我们读《世界上最快乐的人》。」</a:t>
            </a:r>
          </a:p>
          <a:p>
            <a:pPr marL="450056" indent="-450056" defTabSz="520065">
              <a:defRPr sz="4977"/>
            </a:pPr>
            <a:r>
              <a:rPr u="sng">
                <a:hlinkClick r:id="rId2" invalidUrl="" action="" tgtFrame="" tooltip="" history="1" highlightClick="0" endSnd="0"/>
              </a:rPr>
              <a:t>https://youtu.be/38zLYqB3czw?is=o3la5hIJnyq_KNP0</a:t>
            </a:r>
          </a:p>
          <a:p>
            <a:pPr marL="450056" indent="-450056" defTabSz="520065">
              <a:defRPr sz="4977"/>
            </a:pPr>
          </a:p>
          <a:p>
            <a:pPr marL="450056" indent="-450056" defTabSz="520065">
              <a:defRPr sz="4977"/>
            </a:pPr>
            <a:r>
              <a:t>硅谷Top 20 Neo Labs盘点 | 科研到商业化大幅缩短 | 工程门槛降低 | 资本提前押注 | 普罗米修斯计划 | SSI | Ski...</a:t>
            </a:r>
          </a:p>
          <a:p>
            <a:pPr marL="450056" indent="-450056" defTabSz="520065">
              <a:defRPr sz="4977"/>
            </a:pPr>
            <a:r>
              <a:rPr u="sng">
                <a:hlinkClick r:id="rId3" invalidUrl="" action="" tgtFrame="" tooltip="" history="1" highlightClick="0" endSnd="0"/>
              </a:rPr>
              <a:t>https://youtu.be/NZFJj90aKpo?is=h42gd-gkiI0qbnZW</a:t>
            </a:r>
          </a:p>
          <a:p>
            <a:pPr marL="450056" indent="-450056" defTabSz="520065">
              <a:defRPr sz="4977"/>
            </a:pPr>
          </a:p>
          <a:p>
            <a:pPr marL="450056" indent="-450056" defTabSz="520065">
              <a:defRPr sz="4977"/>
            </a:pPr>
            <a:r>
              <a:t>0004貼文〖金融業最大的秘密：原來真的可以空手套白狼！〗 2026年6月12日</a:t>
            </a:r>
          </a:p>
          <a:p>
            <a:pPr marL="450056" indent="-450056" defTabSz="520065">
              <a:defRPr sz="4977"/>
            </a:pPr>
            <a:r>
              <a:rPr u="sng">
                <a:hlinkClick r:id="rId4" invalidUrl="" action="" tgtFrame="" tooltip="" history="1" highlightClick="0" endSnd="0"/>
              </a:rPr>
              <a:t>http://youtube.com/post/UgkxAshCAgRVigprENOv2lfyE9eM-Q_STwCZ?si=jxUkapG97gD3YilW</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最近聽到一則關於西藏僧人的故事。…"/>
          <p:cNvSpPr txBox="1"/>
          <p:nvPr>
            <p:ph type="body" idx="1"/>
          </p:nvPr>
        </p:nvSpPr>
        <p:spPr>
          <a:prstGeom prst="rect">
            <a:avLst/>
          </a:prstGeom>
        </p:spPr>
        <p:txBody>
          <a:bodyPr/>
          <a:lstStyle/>
          <a:p>
            <a:pPr marL="350043" indent="-350043" defTabSz="404495">
              <a:defRPr sz="3871"/>
            </a:pPr>
            <a:r>
              <a:t>最近聽到一則關於西藏僧人的故事。</a:t>
            </a:r>
          </a:p>
          <a:p>
            <a:pPr marL="350043" indent="-350043" defTabSz="404495">
              <a:defRPr sz="3871"/>
            </a:pPr>
          </a:p>
          <a:p>
            <a:pPr marL="350043" indent="-350043" defTabSz="404495">
              <a:defRPr sz="3871"/>
            </a:pPr>
            <a:r>
              <a:t>一群西藏高僧來到美國紐約祈福，他們花費了極長的時間，將一粒粒細沙慢慢堆砌成一幅極其精美的曼陀羅圖案。整個創作過程充滿耐心、專注與虔誠，令人讚嘆不已。</a:t>
            </a:r>
          </a:p>
          <a:p>
            <a:pPr marL="350043" indent="-350043" defTabSz="404495">
              <a:defRPr sz="3871"/>
            </a:pPr>
          </a:p>
          <a:p>
            <a:pPr marL="350043" indent="-350043" defTabSz="404495">
              <a:defRPr sz="3871"/>
            </a:pPr>
            <a:r>
              <a:t>然而，當作品終於完成後，一位高僧卻拿起掃把，從外圍開始，緩緩地將所有彩沙掃向中央。眾人看到這一幕，無不感到震撼與驚訝。</a:t>
            </a:r>
          </a:p>
          <a:p>
            <a:pPr marL="350043" indent="-350043" defTabSz="404495">
              <a:defRPr sz="3871"/>
            </a:pPr>
          </a:p>
          <a:p>
            <a:pPr marL="350043" indent="-350043" defTabSz="404495">
              <a:defRPr sz="3871"/>
            </a:pPr>
            <a:r>
              <a:t>這正是在提醒世人：萬事萬物皆有成住壞空，世間的一切榮華富貴、功名成就，都只是暫時的存在。正如《道德經》所言：「天下萬物生於有，有生於無。」無，才是萬物之母。</a:t>
            </a:r>
          </a:p>
          <a:p>
            <a:pPr marL="350043" indent="-350043" defTabSz="404495">
              <a:defRPr sz="3871"/>
            </a:pPr>
          </a:p>
          <a:p>
            <a:pPr marL="350043" indent="-350043" defTabSz="404495">
              <a:defRPr sz="3871"/>
            </a:pPr>
            <a:r>
              <a:t>最後，高僧們將這些彩沙收集到瓶罐之中，帶到紐約州的哈德遜河畔，緩緩倒入河水之中，任其隨流水而去。</a:t>
            </a:r>
          </a:p>
          <a:p>
            <a:pPr marL="350043" indent="-350043" defTabSz="404495">
              <a:defRPr sz="3871"/>
            </a:pPr>
          </a:p>
          <a:p>
            <a:pPr marL="350043" indent="-350043" defTabSz="404495">
              <a:defRPr sz="3871"/>
            </a:pPr>
            <a:r>
              <a:t>就這樣，一切曾經的輝煌與美麗，最終歸於塵土，回歸自然。這不就是人生態度！</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感謝你提供你的親身經驗，讓大家知道保險真的是詐騙集團…"/>
          <p:cNvSpPr txBox="1"/>
          <p:nvPr>
            <p:ph type="body" idx="1"/>
          </p:nvPr>
        </p:nvSpPr>
        <p:spPr>
          <a:prstGeom prst="rect">
            <a:avLst/>
          </a:prstGeom>
        </p:spPr>
        <p:txBody>
          <a:bodyPr/>
          <a:lstStyle/>
          <a:p>
            <a:pPr marL="364331" indent="-364331" defTabSz="421004">
              <a:defRPr sz="4029"/>
            </a:pPr>
            <a:r>
              <a:t>感謝你提供你的親身經驗，讓大家知道保險真的是詐騙集團</a:t>
            </a:r>
          </a:p>
          <a:p>
            <a:pPr marL="364331" indent="-364331" defTabSz="421004">
              <a:defRPr sz="4029"/>
            </a:pPr>
          </a:p>
          <a:p>
            <a:pPr marL="364331" indent="-364331" defTabSz="421004">
              <a:defRPr sz="4029"/>
            </a:pPr>
            <a:r>
              <a:t>昨天還有一個人跟我說他母親開刀，因為現在的醫療技術比較先進，結果保險公司說當初的保險險不包括這種先進技術醫療，所以只支付一點點的醫療費用，因為當初的保險不包括現代的醫療，其實通常這種狀況你去找律師告他馬上就會理賠，我很多朋友都有這個經驗。</a:t>
            </a:r>
          </a:p>
          <a:p>
            <a:pPr marL="364331" indent="-364331" defTabSz="421004">
              <a:defRPr sz="4029"/>
            </a:pPr>
          </a:p>
          <a:p>
            <a:pPr marL="364331" indent="-364331" defTabSz="421004">
              <a:defRPr sz="4029"/>
            </a:pPr>
            <a:r>
              <a:t>你說這些保險保你10年30年結果說10年後30年後的醫療技術不包括在他們的保險裡面，你覺得這種保險是不是垃圾？</a:t>
            </a:r>
          </a:p>
          <a:p>
            <a:pPr marL="364331" indent="-364331" defTabSz="421004">
              <a:defRPr sz="4029"/>
            </a:pPr>
          </a:p>
          <a:p>
            <a:pPr marL="364331" indent="-364331" defTabSz="421004">
              <a:defRPr sz="4029"/>
            </a:pPr>
            <a:r>
              <a:t>結果現在有很多人保癌症險，結果現在的所有癌症醫療在10年後20年後都是不能用的技術，那新的技術保險公司又不保，請問你保險做什麼？</a:t>
            </a:r>
          </a:p>
          <a:p>
            <a:pPr marL="364331" indent="-364331" defTabSz="421004">
              <a:defRPr sz="4029"/>
            </a:pPr>
          </a:p>
          <a:p>
            <a:pPr marL="364331" indent="-364331" defTabSz="421004">
              <a:defRPr sz="4029"/>
            </a:pPr>
            <a:r>
              <a:t>結果他去保險公司要解約，結果整個公司鬧哄哄的，都是一堆保險理賠抗爭的保護，所以如果有機會你們去保險公司看他們理賠的部門抗爭的就知道買保險會造成多大的痛苦與傷害。</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已經達到可以退休的地步，比如說是年開銷的15倍以上的資產，就其實已經達到最基本的退休門檻，就不要為金錢出賣你的勞力跟健康。…"/>
          <p:cNvSpPr txBox="1"/>
          <p:nvPr>
            <p:ph type="body" idx="1"/>
          </p:nvPr>
        </p:nvSpPr>
        <p:spPr>
          <a:prstGeom prst="rect">
            <a:avLst/>
          </a:prstGeom>
        </p:spPr>
        <p:txBody>
          <a:bodyPr/>
          <a:lstStyle/>
          <a:p>
            <a:pPr marL="514350" indent="-514350" defTabSz="594360">
              <a:defRPr sz="5688"/>
            </a:pPr>
            <a:r>
              <a:t>已經達到可以退休的地步，比如說是年開銷的15倍以上的資產，就其實已經達到最基本的退休門檻，就不要為金錢出賣你的勞力跟健康。</a:t>
            </a:r>
          </a:p>
          <a:p>
            <a:pPr marL="514350" indent="-514350" defTabSz="594360">
              <a:defRPr sz="5688"/>
            </a:pPr>
          </a:p>
          <a:p>
            <a:pPr marL="514350" indent="-514350" defTabSz="594360">
              <a:defRPr sz="5688"/>
            </a:pPr>
            <a:r>
              <a:t>當你已經達到年開銷15倍以上的資產，你的資產都不要太過冒險，因為你太過冒險所賺到的錢是你花不到的錢，但是你可能會將你所需要的錢輸光光。</a:t>
            </a:r>
          </a:p>
          <a:p>
            <a:pPr marL="514350" indent="-514350" defTabSz="594360">
              <a:defRPr sz="5688"/>
            </a:pPr>
          </a:p>
          <a:p>
            <a:pPr marL="514350" indent="-514350" defTabSz="594360">
              <a:defRPr sz="5688"/>
            </a:pPr>
            <a:r>
              <a:t>所以不要用健康的身體去換金錢，也不要用你需要的錢去換你不需要的錢。</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錯誤投資，立即買上賣掉，能借的都借！能投資的全部投資！…"/>
          <p:cNvSpPr txBox="1"/>
          <p:nvPr>
            <p:ph type="body" idx="1"/>
          </p:nvPr>
        </p:nvSpPr>
        <p:spPr>
          <a:prstGeom prst="rect">
            <a:avLst/>
          </a:prstGeom>
        </p:spPr>
        <p:txBody>
          <a:bodyPr/>
          <a:lstStyle/>
          <a:p>
            <a:pPr/>
            <a:r>
              <a:t>錯誤投資，立即買上賣掉，能借的都借！能投資的全部投資！</a:t>
            </a:r>
          </a:p>
          <a:p>
            <a:pPr/>
          </a:p>
          <a:p>
            <a:pPr/>
            <a:r>
              <a:t>預留現金，當你的投資跌80%，你又失業，現金可以幫你撐過，看見黎明的旭陽！</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你們每天有陪小孩做功課嗎？…"/>
          <p:cNvSpPr txBox="1"/>
          <p:nvPr>
            <p:ph type="body" idx="1"/>
          </p:nvPr>
        </p:nvSpPr>
        <p:spPr>
          <a:prstGeom prst="rect">
            <a:avLst/>
          </a:prstGeom>
        </p:spPr>
        <p:txBody>
          <a:bodyPr/>
          <a:lstStyle/>
          <a:p>
            <a:pPr marL="435768" indent="-435768" defTabSz="503555">
              <a:defRPr sz="4819"/>
            </a:pPr>
            <a:r>
              <a:t>你們每天有陪小孩做功課嗎？</a:t>
            </a:r>
          </a:p>
          <a:p>
            <a:pPr marL="435768" indent="-435768" defTabSz="503555">
              <a:defRPr sz="4819"/>
            </a:pPr>
          </a:p>
          <a:p>
            <a:pPr marL="435768" indent="-435768" defTabSz="503555">
              <a:defRPr sz="4819"/>
            </a:pPr>
            <a:r>
              <a:t>你知道小孩今天的作業是什麼嗎？</a:t>
            </a:r>
          </a:p>
          <a:p>
            <a:pPr marL="435768" indent="-435768" defTabSz="503555">
              <a:defRPr sz="4819"/>
            </a:pPr>
          </a:p>
          <a:p>
            <a:pPr marL="435768" indent="-435768" defTabSz="503555">
              <a:defRPr sz="4819"/>
            </a:pPr>
            <a:r>
              <a:t>你有確定小孩子每天的功課都有做完嗎，你有問他今天在學校教的是什麼東西，你有沒有出幾題讓你小孩做做看他做得出來嗎？確定他今天的學得都懂了才讓他去睡覺每天都一點點進步，他就會是天才了會是全班第一名。</a:t>
            </a:r>
          </a:p>
          <a:p>
            <a:pPr marL="435768" indent="-435768" defTabSz="503555">
              <a:defRPr sz="4819"/>
            </a:pPr>
          </a:p>
          <a:p>
            <a:pPr marL="435768" indent="-435768" defTabSz="503555">
              <a:defRPr sz="4819"/>
            </a:pPr>
            <a:r>
              <a:t>你將教小孩的是外包是緣木求魚肉包子打狗完全無效，而且還有副作用作。</a:t>
            </a:r>
          </a:p>
          <a:p>
            <a:pPr marL="435768" indent="-435768" defTabSz="503555">
              <a:defRPr sz="4819"/>
            </a:pPr>
          </a:p>
          <a:p>
            <a:pPr marL="435768" indent="-435768" defTabSz="503555">
              <a:defRPr sz="4819"/>
            </a:pPr>
            <a:r>
              <a:t>你小孩考四十分，你有將考卷拿來看小孩哪裡不懂，你有坐下來和小孩一起搞懂，下次考相同題目，小孩就會一百分，你做了嗎？</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保險就是詐騙集團，無所不在。…"/>
          <p:cNvSpPr txBox="1"/>
          <p:nvPr>
            <p:ph type="body" idx="1"/>
          </p:nvPr>
        </p:nvSpPr>
        <p:spPr>
          <a:prstGeom prst="rect">
            <a:avLst/>
          </a:prstGeom>
        </p:spPr>
        <p:txBody>
          <a:bodyPr/>
          <a:lstStyle/>
          <a:p>
            <a:pPr/>
            <a:r>
              <a:t>保險就是詐騙集團，無所不在。</a:t>
            </a:r>
          </a:p>
          <a:p>
            <a:pPr/>
          </a:p>
          <a:p>
            <a:pPr/>
            <a:r>
              <a:t>很多年紀大的ㄧ生金錢已經被騙光：</a:t>
            </a:r>
          </a:p>
          <a:p>
            <a:pPr/>
          </a:p>
          <a:p>
            <a:pPr/>
            <a:r>
              <a:t>很多年輕人正在被詐騙騙光一生的途中！</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57"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60"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