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影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影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影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x.com/CLEC168" TargetMode="External"/><Relationship Id="rId3" Type="http://schemas.openxmlformats.org/officeDocument/2006/relationships/hyperlink" Target="mailto:clec.hq.director@gmail.com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chatgpt.com/share/6a3e9b33-d3b0-83e8-a725-4ef13320bb24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u.pcloud.link/publink/show?code=kZMnsU5Z40xmWvQkcy5XmJsTEzSqs4VUmuPX" TargetMode="External"/><Relationship Id="rId3" Type="http://schemas.openxmlformats.org/officeDocument/2006/relationships/hyperlink" Target="http://u.pc.cd/Mx3italK" TargetMode="Externa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lec.hq.director@gmail.com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6.png"/><Relationship Id="rId5" Type="http://schemas.openxmlformats.org/officeDocument/2006/relationships/image" Target="../media/image5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lec.hq.director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我們 Youtube 頻道無法恢復了！過去就讓它過去！我們在Ｘ平台開始新的影片…"/>
          <p:cNvSpPr txBox="1"/>
          <p:nvPr>
            <p:ph type="body" sz="half" idx="1"/>
          </p:nvPr>
        </p:nvSpPr>
        <p:spPr>
          <a:xfrm>
            <a:off x="14074396" y="202858"/>
            <a:ext cx="8620504" cy="13310284"/>
          </a:xfrm>
          <a:prstGeom prst="rect">
            <a:avLst/>
          </a:prstGeom>
        </p:spPr>
        <p:txBody>
          <a:bodyPr/>
          <a:lstStyle/>
          <a:p>
            <a:pPr marL="307181" indent="-307181" defTabSz="354965">
              <a:defRPr sz="3397"/>
            </a:pPr>
            <a:r>
              <a:t>我們 Youtube 頻道無法恢復了！過去就讓它過去！我們在Ｘ平台開始新的影片</a:t>
            </a:r>
          </a:p>
          <a:p>
            <a:pPr marL="307181" indent="-307181" defTabSz="354965">
              <a:defRPr sz="3397"/>
            </a:pPr>
            <a:r>
              <a:rPr u="sng">
                <a:hlinkClick r:id="rId2" invalidUrl="" action="" tgtFrame="" tooltip="" history="1" highlightClick="0" endSnd="0"/>
              </a:rPr>
              <a:t>https://x.com/CLEC168</a:t>
            </a:r>
            <a:endParaRPr>
              <a:solidFill>
                <a:srgbClr val="000000"/>
              </a:solidFill>
            </a:endParaRPr>
          </a:p>
          <a:p>
            <a:pPr marL="307181" indent="-307181" defTabSz="354965">
              <a:defRPr sz="3397"/>
            </a:pPr>
          </a:p>
          <a:p>
            <a:pPr marL="307181" indent="-307181" defTabSz="354965">
              <a:defRPr sz="3397"/>
            </a:pPr>
            <a:r>
              <a:t>我們 clubhouse 還在，Podcast bilibili 會持續更新。</a:t>
            </a:r>
          </a:p>
          <a:p>
            <a:pPr marL="307181" indent="-307181" defTabSz="354965">
              <a:defRPr sz="3397"/>
            </a:pPr>
          </a:p>
          <a:p>
            <a:pPr marL="307181" indent="-307181" defTabSz="354965">
              <a:defRPr sz="3397"/>
            </a:pPr>
            <a:r>
              <a:t>😊大家可先上 bilibili 。下載 app 無需登入帳號，直接搜尋 CLEC投資理財！</a:t>
            </a:r>
          </a:p>
          <a:p>
            <a:pPr marL="307181" indent="-307181" defTabSz="354965">
              <a:defRPr sz="3397"/>
            </a:pPr>
          </a:p>
          <a:p>
            <a:pPr marL="307181" indent="-307181" defTabSz="354965">
              <a:defRPr sz="3397"/>
            </a:pPr>
            <a:r>
              <a:t>【CLEC投资理财的个人空间-哔哩哔哩】 https://b23.tv/Iu2uGsY</a:t>
            </a:r>
          </a:p>
          <a:p>
            <a:pPr marL="307181" indent="-307181" defTabSz="354965">
              <a:defRPr sz="3397"/>
            </a:pPr>
          </a:p>
          <a:p>
            <a:pPr marL="307181" indent="-307181" defTabSz="354965">
              <a:defRPr sz="3397"/>
            </a:pPr>
            <a:r>
              <a:t>新朋友先看「價值十億元的投資講座」三部影片</a:t>
            </a:r>
          </a:p>
          <a:p>
            <a:pPr marL="307181" indent="-307181" defTabSz="354965">
              <a:defRPr sz="3397"/>
            </a:pPr>
          </a:p>
          <a:p>
            <a:pPr marL="307181" indent="-307181" defTabSz="354965">
              <a:defRPr sz="3397"/>
            </a:pPr>
            <a:r>
              <a:t>當週的影片會先放到 pCloud 雲端「簡報講義」檔案大家可以觀看下載！也告訴朋友到雲端觀看下載影片！因為雲端容量，影片只保留一週！</a:t>
            </a:r>
          </a:p>
          <a:p>
            <a:pPr marL="307181" indent="-307181" defTabSz="354965">
              <a:defRPr sz="3397"/>
            </a:pPr>
            <a:r>
              <a:t>我不會在bilibili 上面回覆留言，有問題透過email  : </a:t>
            </a:r>
            <a:r>
              <a:rPr u="sng">
                <a:hlinkClick r:id="rId3" invalidUrl="" action="" tgtFrame="" tooltip="" history="1" highlightClick="0" endSnd="0"/>
              </a:rPr>
              <a:t>clec.hq.director@gmail.com</a:t>
            </a:r>
          </a:p>
        </p:txBody>
      </p:sp>
      <p:pic>
        <p:nvPicPr>
          <p:cNvPr id="167" name="截圖 2026-06-26 19.53.35.png" descr="截圖 2026-06-26 19.53.35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99" y="-1"/>
            <a:ext cx="6339992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IMG_2448.jpeg" descr="IMG_2448.jpeg"/>
          <p:cNvPicPr>
            <a:picLocks noChangeAspect="1"/>
          </p:cNvPicPr>
          <p:nvPr/>
        </p:nvPicPr>
        <p:blipFill>
          <a:blip r:embed="rId5">
            <a:extLst/>
          </a:blip>
          <a:srcRect l="0" t="3801" r="0" b="0"/>
          <a:stretch>
            <a:fillRect/>
          </a:stretch>
        </p:blipFill>
        <p:spPr>
          <a:xfrm>
            <a:off x="6480188" y="358504"/>
            <a:ext cx="6753108" cy="115142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Anthropic Claude Ta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78631" indent="-478631" defTabSz="553084">
              <a:defRPr sz="5293"/>
            </a:pPr>
            <a:r>
              <a:t>Anthropic Claude Tag </a:t>
            </a:r>
          </a:p>
          <a:p>
            <a:pPr lvl="1" marL="904081" indent="-478631" defTabSz="553084">
              <a:defRPr sz="5293"/>
            </a:pPr>
            <a:r>
              <a:t>如果你是指最近很熱門的 Anthropic Claude Tag，它是 Anthropic 最新推出的一項功能，讓 AI 不只是聊天機器人，而是能成為團隊中的「AI 同事」。目前首先整合在 Slack 中。 </a:t>
            </a:r>
            <a:r>
              <a:rPr u="sng">
                <a:hlinkClick r:id="rId2" invalidUrl="" action="" tgtFrame="" tooltip="" history="1" highlightClick="0" endSnd="0"/>
              </a:rPr>
              <a:t>https://chatgpt.com/share/6a3e9b33-d3b0-83e8-a725-4ef13320bb24</a:t>
            </a:r>
          </a:p>
          <a:p>
            <a:pPr lvl="1" marL="904081" indent="-478631" defTabSz="553084">
              <a:defRPr sz="5293"/>
            </a:pPr>
          </a:p>
          <a:p>
            <a:pPr marL="478631" indent="-478631" defTabSz="553084">
              <a:defRPr sz="5293"/>
            </a:pPr>
            <a:r>
              <a:t>景氣循環：消費循環（AI GPU HBM 需求，整個供應鏈庫存不足供貨來不及，漲價）：庫存循環 還沒開始！未來還有 投資循環！資本循環！資產循環！房地產循環！</a:t>
            </a:r>
          </a:p>
          <a:p>
            <a:pPr marL="478631" indent="-478631" defTabSz="553084">
              <a:defRPr sz="5293"/>
            </a:pPr>
          </a:p>
          <a:p>
            <a:pPr marL="478631" indent="-478631" defTabSz="553084">
              <a:defRPr sz="5293"/>
            </a:pPr>
            <a:r>
              <a:t>樂觀讓世界一百強企業與百萬頂尖人才為我們打工！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Clubhouse 輕鬆 聊 投資"/>
          <p:cNvSpPr txBox="1"/>
          <p:nvPr/>
        </p:nvSpPr>
        <p:spPr>
          <a:xfrm>
            <a:off x="5762500" y="4974676"/>
            <a:ext cx="12859000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270127">
              <a:lnSpc>
                <a:spcPct val="80000"/>
              </a:lnSpc>
              <a:defRPr b="0" spc="-91" sz="9125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lvl1pPr>
          </a:lstStyle>
          <a:p>
            <a:pPr/>
            <a:r>
              <a:t>Clubhouse 輕鬆 聊 投資</a:t>
            </a:r>
          </a:p>
        </p:txBody>
      </p:sp>
      <p:sp>
        <p:nvSpPr>
          <p:cNvPr id="174" name="巿場長期只有上漲"/>
          <p:cNvSpPr txBox="1"/>
          <p:nvPr>
            <p:ph type="body" sz="quarter" idx="1"/>
          </p:nvPr>
        </p:nvSpPr>
        <p:spPr>
          <a:xfrm>
            <a:off x="6400800" y="3894747"/>
            <a:ext cx="10719166" cy="1455527"/>
          </a:xfrm>
          <a:prstGeom prst="rect">
            <a:avLst/>
          </a:prstGeom>
        </p:spPr>
        <p:txBody>
          <a:bodyPr anchor="t"/>
          <a:lstStyle>
            <a:lvl1pPr marL="0" indent="0" algn="ctr" defTabSz="627379">
              <a:spcBef>
                <a:spcPts val="4400"/>
              </a:spcBef>
              <a:buSzTx/>
              <a:buNone/>
              <a:defRPr b="1" sz="7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巿場長期只有上漲</a:t>
            </a:r>
          </a:p>
        </p:txBody>
      </p:sp>
      <p:sp>
        <p:nvSpPr>
          <p:cNvPr id="175" name="CLEC 投資理財頻道…"/>
          <p:cNvSpPr txBox="1"/>
          <p:nvPr/>
        </p:nvSpPr>
        <p:spPr>
          <a:xfrm>
            <a:off x="5132107" y="8670642"/>
            <a:ext cx="14119786" cy="3675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CLEC 投資理財頻道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2026年6月26日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 影片編號00571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分為兩個資料夾「簡報講義」與「教學資料」，目前權限開放「檢視」、「下載」給知道連結的學員：…"/>
          <p:cNvSpPr txBox="1"/>
          <p:nvPr>
            <p:ph type="body" idx="1"/>
          </p:nvPr>
        </p:nvSpPr>
        <p:spPr>
          <a:xfrm>
            <a:off x="1689100" y="890134"/>
            <a:ext cx="21005800" cy="10160001"/>
          </a:xfrm>
          <a:prstGeom prst="rect">
            <a:avLst/>
          </a:prstGeom>
        </p:spPr>
        <p:txBody>
          <a:bodyPr/>
          <a:lstStyle/>
          <a:p>
            <a:pPr marL="450056" indent="-450056" defTabSz="520065">
              <a:defRPr sz="4977"/>
            </a:pPr>
            <a:r>
              <a:t>分為兩個資料夾「簡報講義」與「教學資料」，目前權限開放「檢視」、「下載」給知道連結的學員：</a:t>
            </a:r>
          </a:p>
          <a:p>
            <a:pPr marL="450056" indent="-450056" defTabSz="520065">
              <a:defRPr sz="4977"/>
            </a:pPr>
            <a:r>
              <a:rPr u="sng">
                <a:hlinkClick r:id="rId2" invalidUrl="" action="" tgtFrame="" tooltip="" history="1" highlightClick="0" endSnd="0"/>
              </a:rPr>
              <a:t>https://u.pcloud.link/publink/show?code=kZMnsU5Z40xmWvQkcy5XmJsTEzSqs4VUmuPX</a:t>
            </a:r>
          </a:p>
          <a:p>
            <a:pPr marL="450056" indent="-450056" defTabSz="520065">
              <a:defRPr sz="4977"/>
            </a:pPr>
          </a:p>
          <a:p>
            <a:pPr marL="450056" indent="-450056" defTabSz="520065">
              <a:defRPr sz="4977"/>
            </a:pPr>
            <a:r>
              <a:t>這是短網址，連結相同位置</a:t>
            </a:r>
          </a:p>
          <a:p>
            <a:pPr marL="450056" indent="-450056" defTabSz="520065">
              <a:defRPr sz="4977"/>
            </a:pPr>
            <a:r>
              <a:rPr u="sng">
                <a:hlinkClick r:id="rId3" invalidUrl="" action="" tgtFrame="" tooltip="" history="1" highlightClick="0" endSnd="0"/>
              </a:rPr>
              <a:t>http://u.pc.cd/Mx3italK</a:t>
            </a:r>
          </a:p>
          <a:p>
            <a:pPr marL="450056" indent="-450056" defTabSz="520065">
              <a:defRPr sz="4977"/>
            </a:pPr>
          </a:p>
          <a:p>
            <a:pPr marL="450056" indent="-450056" defTabSz="520065">
              <a:defRPr sz="4977"/>
            </a:pPr>
            <a:r>
              <a:t>無需註冊，在大陸的家人朋友試試可否正常下載</a:t>
            </a:r>
          </a:p>
          <a:p>
            <a:pPr marL="450056" indent="-450056" defTabSz="520065">
              <a:defRPr sz="4977"/>
            </a:pPr>
          </a:p>
          <a:p>
            <a:pPr marL="450056" indent="-450056" defTabSz="520065">
              <a:defRPr sz="4977"/>
            </a:pPr>
            <a:r>
              <a:t>當週的影片會先放到 pCloud 雲端「簡報講義」檔案大家可以觀看下載！也告訴朋友到雲端觀看下載影片！因為雲端容量，影片只保留一週！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能夠投資的錢立即市價買進，…"/>
          <p:cNvSpPr txBox="1"/>
          <p:nvPr>
            <p:ph type="body" idx="1"/>
          </p:nvPr>
        </p:nvSpPr>
        <p:spPr>
          <a:xfrm>
            <a:off x="121249" y="911745"/>
            <a:ext cx="24141502" cy="11348416"/>
          </a:xfrm>
          <a:prstGeom prst="rect">
            <a:avLst/>
          </a:prstGeom>
        </p:spPr>
        <p:txBody>
          <a:bodyPr/>
          <a:lstStyle/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能夠投資的錢立即市價買進，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打死不賣！買完就睡覺。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哪一個字看不懂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不要再問這樣買可以嗎要分批嗎？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更不要說要等是下跌買進，你不是神！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等待是最笨策略！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任何保險立即直接解約贖回，自己投資，資產一輩子會增長四個零，你拿回十萬，一輩子會變十億！你自己可以成長成十億百億，何必放在保險公司爛呢？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任何保險立即直接解約贖回，自己投資，資產一輩子會增長四個零，你拿回十萬，一輩子會變十億！你自己可以成長成十億百億，何必放在保險公司爛呢？</a:t>
            </a: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不樣再問保險借款的事！不要用保單借款，做這樣做會窮上加窮！</a:t>
            </a: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不要保險，不要保險，不要保險！遠離保險遠離做保險經濟的朋友。</a:t>
            </a: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00062" indent="-500062" defTabSz="577850">
              <a:defRPr sz="553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有保險的立即馬上找附近臨櫃解約，無需跟你的保險經紀糾纏！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投資不需要知道很多，以下的不要問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投資不需要知道很多，以下的不要問：</a:t>
            </a:r>
          </a:p>
          <a:p>
            <a:pPr lvl="1" marL="1214437" indent="-642937" defTabSz="742950">
              <a:defRPr sz="7110"/>
            </a:pPr>
            <a:r>
              <a:t>不要問個股。也不要問我沒提的其他標地。</a:t>
            </a:r>
          </a:p>
          <a:p>
            <a:pPr lvl="1" marL="1214437" indent="-642937" defTabSz="742950">
              <a:defRPr sz="7110"/>
            </a:pPr>
            <a:r>
              <a:t>不要問何時買？不要問何時賣？</a:t>
            </a:r>
          </a:p>
          <a:p>
            <a:pPr lvl="1" marL="1214437" indent="-642937" defTabSz="742950">
              <a:defRPr sz="7110"/>
            </a:pPr>
            <a:r>
              <a:t>不要問什麼時候會下跌？不要問何時會上漲？</a:t>
            </a:r>
          </a:p>
          <a:p>
            <a:pPr lvl="1" marL="1214437" indent="-642937" defTabSz="742950">
              <a:defRPr sz="7110"/>
            </a:pPr>
            <a:r>
              <a:t>不要問還會跌嗎？不要問會跌到哪？</a:t>
            </a:r>
          </a:p>
          <a:p>
            <a:pPr lvl="1" marL="1214437" indent="-642937" defTabSz="742950">
              <a:defRPr sz="7110"/>
            </a:pPr>
            <a:r>
              <a:t>不要問還會漲嗎？不要問會漲到哪？</a:t>
            </a:r>
          </a:p>
          <a:p>
            <a:pPr marL="642937" indent="-642937" defTabSz="742950">
              <a:defRPr sz="7110"/>
            </a:pPr>
            <a:r>
              <a:t>投資不是懂越多越好，有錢就買，打死不賣，才是關鍵重點。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寫email 給我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寫email 給我！</a:t>
            </a:r>
          </a:p>
          <a:p>
            <a:pPr/>
          </a:p>
          <a:p>
            <a:pPr marL="678204" indent="-678204">
              <a:defRPr sz="7500"/>
            </a:pPr>
            <a:r>
              <a:t>現在僅用這個</a:t>
            </a:r>
            <a:r>
              <a:rPr u="sng">
                <a:hlinkClick r:id="rId2" invalidUrl="" action="" tgtFrame="" tooltip="" history="1" highlightClick="0" endSnd="0"/>
              </a:rPr>
              <a:t>clec.hq.director@gmail.com</a:t>
            </a:r>
            <a:r>
              <a:t> ，不要用另外一個信箱）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市場震盪於我無關！…"/>
          <p:cNvSpPr txBox="1"/>
          <p:nvPr>
            <p:ph type="body" idx="4294967295"/>
          </p:nvPr>
        </p:nvSpPr>
        <p:spPr>
          <a:xfrm>
            <a:off x="1278521" y="2663777"/>
            <a:ext cx="16322191" cy="10049395"/>
          </a:xfrm>
          <a:prstGeom prst="rect">
            <a:avLst/>
          </a:prstGeom>
        </p:spPr>
        <p:txBody>
          <a:bodyPr lIns="71437" tIns="71437" rIns="71437" bIns="71437"/>
          <a:lstStyle/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市場震盪於我無關！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國際局勢與我無關！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市場分析與我無關！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財務報表與我無關！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經濟局勢與我無關！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所有一切與我無關！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無視市場聲色起浮！</a:t>
            </a:r>
          </a:p>
        </p:txBody>
      </p:sp>
      <p:sp>
        <p:nvSpPr>
          <p:cNvPr id="188" name="`"/>
          <p:cNvSpPr txBox="1"/>
          <p:nvPr>
            <p:ph type="title"/>
          </p:nvPr>
        </p:nvSpPr>
        <p:spPr>
          <a:xfrm>
            <a:off x="4524785" y="200235"/>
            <a:ext cx="15609095" cy="2202290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11200">
                <a:solidFill>
                  <a:srgbClr val="056FA0"/>
                </a:solidFill>
              </a:defRPr>
            </a:lvl1pPr>
          </a:lstStyle>
          <a:p>
            <a:pPr/>
            <a:r>
              <a:t>`</a:t>
            </a:r>
          </a:p>
        </p:txBody>
      </p:sp>
      <p:grpSp>
        <p:nvGrpSpPr>
          <p:cNvPr id="192" name="群組 6"/>
          <p:cNvGrpSpPr/>
          <p:nvPr/>
        </p:nvGrpSpPr>
        <p:grpSpPr>
          <a:xfrm>
            <a:off x="8941483" y="2963403"/>
            <a:ext cx="15077755" cy="9450143"/>
            <a:chOff x="0" y="0"/>
            <a:chExt cx="15077754" cy="9450142"/>
          </a:xfrm>
        </p:grpSpPr>
        <p:pic>
          <p:nvPicPr>
            <p:cNvPr id="189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5077755" cy="9450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0" name="文字方塊 4"/>
            <p:cNvSpPr txBox="1"/>
            <p:nvPr/>
          </p:nvSpPr>
          <p:spPr>
            <a:xfrm>
              <a:off x="5492746" y="529239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安</a:t>
              </a:r>
            </a:p>
          </p:txBody>
        </p:sp>
        <p:sp>
          <p:nvSpPr>
            <p:cNvPr id="191" name="文字方塊 5"/>
            <p:cNvSpPr txBox="1"/>
            <p:nvPr/>
          </p:nvSpPr>
          <p:spPr>
            <a:xfrm>
              <a:off x="9314423" y="533478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心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500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0" dur="5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500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0" dur="500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5" dur="500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0" dur="500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5" dur="500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0" dur="500"/>
                                        <p:tgtEl>
                                          <p:spTgt spid="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195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10024747"/>
          </a:xfrm>
          <a:prstGeom prst="rect">
            <a:avLst/>
          </a:prstGeom>
        </p:spPr>
        <p:txBody>
          <a:bodyPr/>
          <a:lstStyle/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我們影片及相關內容僅供教育目的，無營利行為。我們沒有任何討論群組或社团，如果有人邀请您加入，請小心詐騙。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我們近二十多年來一直致力於義務教學，</a:t>
            </a:r>
            <a:r>
              <a:rPr b="1" u="sng">
                <a:solidFill>
                  <a:srgbClr val="316F9E"/>
                </a:solidFill>
              </a:rPr>
              <a:t>從未從中獲利</a:t>
            </a:r>
            <a:r>
              <a:t>。請勿相信任何收費的投資建議。雖然YouTube影片可能出現廣告，但這不是我們所能控制，也不會從中獲利。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我們提供的所有資訊僅為個人經驗分享，並非專業投資顧問（Certified Financial Advisor/Planner）建議。投資決策應基於個人研究，不應僅依賴影片內容。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投資風險高，可能導致重大損失。如果您無法承受短期內超過10%的虧損或幾年內超過20%的下跌，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投資者永遠極度樂觀！…"/>
          <p:cNvSpPr txBox="1"/>
          <p:nvPr>
            <p:ph type="body" idx="1"/>
          </p:nvPr>
        </p:nvSpPr>
        <p:spPr>
          <a:xfrm>
            <a:off x="1898368" y="684463"/>
            <a:ext cx="21005801" cy="12189914"/>
          </a:xfrm>
          <a:prstGeom prst="rect">
            <a:avLst/>
          </a:prstGeom>
        </p:spPr>
        <p:txBody>
          <a:bodyPr/>
          <a:lstStyle/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投資者永遠極度樂觀！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投資者永遠迎向陽光！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市場終將上漲！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投資需要忍耐！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財富值得等待！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訂閱、留言、按👍、轉發分享…"/>
          <p:cNvSpPr txBox="1"/>
          <p:nvPr>
            <p:ph type="title"/>
          </p:nvPr>
        </p:nvSpPr>
        <p:spPr>
          <a:xfrm>
            <a:off x="480807" y="1455216"/>
            <a:ext cx="20806526" cy="952419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訂閱、留言、按👍、轉發分享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Apple Podcast 記得給五顆 ⭐️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訂閱才能收到市場即時訊息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市場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市場</a:t>
            </a:r>
          </a:p>
          <a:p>
            <a:pPr/>
            <a:r>
              <a:t>永遠持續上漲</a:t>
            </a:r>
          </a:p>
        </p:txBody>
      </p:sp>
      <p:sp>
        <p:nvSpPr>
          <p:cNvPr id="202" name="只漲不跌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46709">
              <a:defRPr sz="5334"/>
            </a:lvl1pPr>
          </a:lstStyle>
          <a:p>
            <a:pPr/>
            <a:r>
              <a:t>只漲不跌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注意clubhouse這位詐騙"/>
          <p:cNvSpPr txBox="1"/>
          <p:nvPr>
            <p:ph type="title"/>
          </p:nvPr>
        </p:nvSpPr>
        <p:spPr>
          <a:xfrm>
            <a:off x="10653871" y="-712122"/>
            <a:ext cx="12322551" cy="3180762"/>
          </a:xfrm>
          <a:prstGeom prst="rect">
            <a:avLst/>
          </a:prstGeom>
        </p:spPr>
        <p:txBody>
          <a:bodyPr/>
          <a:lstStyle>
            <a:lvl1pPr defTabSz="652145">
              <a:defRPr sz="8848"/>
            </a:lvl1pPr>
          </a:lstStyle>
          <a:p>
            <a:pPr/>
            <a:r>
              <a:t>注意clubhouse這位詐騙</a:t>
            </a:r>
          </a:p>
        </p:txBody>
      </p:sp>
      <p:pic>
        <p:nvPicPr>
          <p:cNvPr id="205" name="IMG_3713.jpeg" descr="IMG_3713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176"/>
          <a:stretch>
            <a:fillRect/>
          </a:stretch>
        </p:blipFill>
        <p:spPr>
          <a:xfrm>
            <a:off x="12210931" y="1608210"/>
            <a:ext cx="7892170" cy="1201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G_7891.jpeg" descr="IMG_789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70" y="1265107"/>
            <a:ext cx="10274213" cy="10000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截圖 2025-11-13 18.17.41.png" descr="截圖 2025-11-13 18.17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sp>
        <p:nvSpPr>
          <p:cNvPr id="208" name="這ID是詐騙，他常常改變ID"/>
          <p:cNvSpPr txBox="1"/>
          <p:nvPr/>
        </p:nvSpPr>
        <p:spPr>
          <a:xfrm>
            <a:off x="14712584" y="3132975"/>
            <a:ext cx="9788587" cy="2975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這ID是詐騙，他常常改變ID</a:t>
            </a:r>
          </a:p>
        </p:txBody>
      </p:sp>
      <p:pic>
        <p:nvPicPr>
          <p:cNvPr id="209" name="截圖 2025-11-29 08.04.02.jpeg" descr="截圖 2025-11-29 08.04.02.jpeg"/>
          <p:cNvPicPr>
            <a:picLocks noChangeAspect="1"/>
          </p:cNvPicPr>
          <p:nvPr/>
        </p:nvPicPr>
        <p:blipFill>
          <a:blip r:embed="rId5">
            <a:extLst/>
          </a:blip>
          <a:srcRect l="0" t="297" r="0" b="32999"/>
          <a:stretch>
            <a:fillRect/>
          </a:stretch>
        </p:blipFill>
        <p:spPr>
          <a:xfrm>
            <a:off x="12250420" y="7422679"/>
            <a:ext cx="7813350" cy="6393050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注意clubhouse這位詐騙"/>
          <p:cNvSpPr txBox="1"/>
          <p:nvPr>
            <p:ph type="title"/>
          </p:nvPr>
        </p:nvSpPr>
        <p:spPr>
          <a:xfrm>
            <a:off x="10924595" y="-576759"/>
            <a:ext cx="12322552" cy="3180761"/>
          </a:xfrm>
          <a:prstGeom prst="rect">
            <a:avLst/>
          </a:prstGeom>
        </p:spPr>
        <p:txBody>
          <a:bodyPr/>
          <a:lstStyle>
            <a:lvl1pPr defTabSz="652145">
              <a:defRPr sz="8848"/>
            </a:lvl1pPr>
          </a:lstStyle>
          <a:p>
            <a:pPr/>
            <a:r>
              <a:t>注意clubhouse這位詐騙</a:t>
            </a:r>
          </a:p>
        </p:txBody>
      </p:sp>
      <p:pic>
        <p:nvPicPr>
          <p:cNvPr id="213" name="IMG_3713.jpeg" descr="IMG_3713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8176"/>
          <a:stretch>
            <a:fillRect/>
          </a:stretch>
        </p:blipFill>
        <p:spPr>
          <a:xfrm>
            <a:off x="12210931" y="1608210"/>
            <a:ext cx="7892170" cy="1201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G_7891.jpeg" descr="IMG_789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6470" y="1265107"/>
            <a:ext cx="10274213" cy="10000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截圖 2025-11-13 18.17.41.png" descr="截圖 2025-11-13 18.17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  <a:ln w="12700">
            <a:miter lim="400000"/>
          </a:ln>
        </p:spPr>
      </p:pic>
      <p:sp>
        <p:nvSpPr>
          <p:cNvPr id="216" name="這是詐騙新帳戶ID是詐騙，他常常改變ID"/>
          <p:cNvSpPr txBox="1"/>
          <p:nvPr/>
        </p:nvSpPr>
        <p:spPr>
          <a:xfrm>
            <a:off x="13373061" y="2479473"/>
            <a:ext cx="11298070" cy="2975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8000"/>
            </a:lvl1pPr>
          </a:lstStyle>
          <a:p>
            <a:pPr/>
            <a:r>
              <a:t>這是詐騙新帳戶ID是詐騙，他常常改變ID</a:t>
            </a:r>
          </a:p>
        </p:txBody>
      </p:sp>
      <p:sp>
        <p:nvSpPr>
          <p:cNvPr id="217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18" name="IMG_4465.png" descr="IMG_4465.png"/>
          <p:cNvPicPr>
            <a:picLocks noChangeAspect="1"/>
          </p:cNvPicPr>
          <p:nvPr/>
        </p:nvPicPr>
        <p:blipFill>
          <a:blip r:embed="rId5">
            <a:extLst/>
          </a:blip>
          <a:srcRect l="0" t="48123" r="0" b="19008"/>
          <a:stretch>
            <a:fillRect/>
          </a:stretch>
        </p:blipFill>
        <p:spPr>
          <a:xfrm>
            <a:off x="11537660" y="7855444"/>
            <a:ext cx="9004554" cy="6402815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箭頭"/>
          <p:cNvSpPr/>
          <p:nvPr/>
        </p:nvSpPr>
        <p:spPr>
          <a:xfrm rot="8413187">
            <a:off x="16595162" y="6941451"/>
            <a:ext cx="4768645" cy="832455"/>
          </a:xfrm>
          <a:prstGeom prst="rightArrow">
            <a:avLst>
              <a:gd name="adj1" fmla="val 32000"/>
              <a:gd name="adj2" fmla="val 14645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IMG_0821.jpeg" descr="IMG_0821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504361" y="0"/>
            <a:ext cx="6330462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G_0820.jpeg" descr="IMG_082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35743" y="-1"/>
            <a:ext cx="6330463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這是詐騙大家要小心，我不會直接跟你們聯絡，…"/>
          <p:cNvSpPr txBox="1"/>
          <p:nvPr/>
        </p:nvSpPr>
        <p:spPr>
          <a:xfrm>
            <a:off x="7910093" y="143841"/>
            <a:ext cx="8250317" cy="11319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8000">
                <a:solidFill>
                  <a:srgbClr val="E22400"/>
                </a:solidFill>
              </a:defRPr>
            </a:pPr>
            <a:r>
              <a:t>這是詐騙大家要小心，我不會直接跟你們聯絡，</a:t>
            </a:r>
          </a:p>
          <a:p>
            <a:pPr>
              <a:defRPr sz="8000">
                <a:solidFill>
                  <a:srgbClr val="E22400"/>
                </a:solidFill>
              </a:defRPr>
            </a:pPr>
            <a:r>
              <a:t>除非你有問題來問我你們要記得在clubhouse我的正確ID @clecchairman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0015貼文〖財務自由陷阱：為什麼你不必存到4800萬？1440萬才是你退休的黃金密碼！〗2026年6月22日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544830">
              <a:buSzTx/>
              <a:buNone/>
              <a:defRPr sz="5214"/>
            </a:pPr>
            <a:r>
              <a:t>0015貼文〖財務自由陷阱：為什麼你不必存到4800萬？1440萬才是你退休的黃金密碼！〗2026年6月22日。</a:t>
            </a:r>
          </a:p>
          <a:p>
            <a:pPr marL="0" indent="0" defTabSz="544830">
              <a:buSzTx/>
              <a:buNone/>
              <a:defRPr sz="5214"/>
            </a:pPr>
            <a:r>
              <a:t>留言！@ChrisLu-eg6yc•7分鐘前</a:t>
            </a:r>
          </a:p>
          <a:p>
            <a:pPr marL="0" indent="0" defTabSz="544830">
              <a:buSzTx/>
              <a:buNone/>
              <a:defRPr sz="5214"/>
            </a:pPr>
            <a:r>
              <a:t>老師好，因為聽過老師的課所以了解到</a:t>
            </a:r>
          </a:p>
          <a:p>
            <a:pPr marL="0" indent="0" defTabSz="544830">
              <a:buSzTx/>
              <a:buNone/>
              <a:defRPr sz="5214"/>
            </a:pPr>
          </a:p>
          <a:p>
            <a:pPr marL="0" indent="0" defTabSz="544830">
              <a:buSzTx/>
              <a:buNone/>
              <a:defRPr sz="5214"/>
            </a:pPr>
            <a:r>
              <a:t>先達到年開銷的15倍，可以考慮退休。</a:t>
            </a:r>
          </a:p>
          <a:p>
            <a:pPr marL="0" indent="0" defTabSz="544830">
              <a:buSzTx/>
              <a:buNone/>
              <a:defRPr sz="5214"/>
            </a:pPr>
          </a:p>
          <a:p>
            <a:pPr marL="0" indent="0" defTabSz="544830">
              <a:buSzTx/>
              <a:buNone/>
              <a:defRPr sz="5214"/>
            </a:pPr>
            <a:r>
              <a:t>再來目標要存到年開銷的50倍年提領2%。</a:t>
            </a:r>
          </a:p>
          <a:p>
            <a:pPr marL="0" indent="0" defTabSz="544830">
              <a:buSzTx/>
              <a:buNone/>
              <a:defRPr sz="5214"/>
            </a:pPr>
          </a:p>
          <a:p>
            <a:pPr marL="0" indent="0" defTabSz="544830">
              <a:buSzTx/>
              <a:buNone/>
              <a:defRPr sz="5214"/>
            </a:pPr>
            <a:r>
              <a:t>所以我心裡想的是我最少也要到4800萬這樣一個月會有8萬的生活費，麻煩請老師開導哪裡有錯誤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留言回覆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354965">
              <a:buSzTx/>
              <a:buNone/>
              <a:defRPr sz="3397"/>
            </a:pPr>
            <a:r>
              <a:t>留言回覆</a:t>
            </a:r>
          </a:p>
          <a:p>
            <a:pPr marL="0" indent="0" defTabSz="354965">
              <a:buSzTx/>
              <a:buNone/>
              <a:defRPr sz="3397"/>
            </a:pPr>
          </a:p>
          <a:p>
            <a:pPr marL="0" indent="0" defTabSz="354965">
              <a:buSzTx/>
              <a:buNone/>
              <a:defRPr sz="3397"/>
            </a:pPr>
            <a:r>
              <a:t>8x12x15=1,440</a:t>
            </a:r>
          </a:p>
          <a:p>
            <a:pPr marL="0" indent="0" defTabSz="354965">
              <a:buSzTx/>
              <a:buNone/>
              <a:defRPr sz="3397"/>
            </a:pPr>
          </a:p>
          <a:p>
            <a:pPr marL="0" indent="0" defTabSz="354965">
              <a:buSzTx/>
              <a:buNone/>
              <a:defRPr sz="3397"/>
            </a:pPr>
            <a:r>
              <a:t>你只要有1440萬就可以退休！</a:t>
            </a:r>
          </a:p>
          <a:p>
            <a:pPr marL="0" indent="0" defTabSz="354965">
              <a:buSzTx/>
              <a:buNone/>
              <a:defRPr sz="3397"/>
            </a:pPr>
          </a:p>
          <a:p>
            <a:pPr marL="0" indent="0" defTabSz="354965">
              <a:buSzTx/>
              <a:buNone/>
              <a:defRPr sz="3397"/>
            </a:pPr>
            <a:r>
              <a:t>你這一生不用達到年開銷五十倍！你無需到 4800萬，對你沒意義！</a:t>
            </a:r>
          </a:p>
          <a:p>
            <a:pPr marL="0" indent="0" defTabSz="354965">
              <a:buSzTx/>
              <a:buNone/>
              <a:defRPr sz="3397"/>
            </a:pPr>
          </a:p>
          <a:p>
            <a:pPr marL="0" indent="0" defTabSz="354965">
              <a:buSzTx/>
              <a:buNone/>
              <a:defRPr sz="3397"/>
            </a:pPr>
            <a:r>
              <a:t>股票流動資產超過十五年的年開銷的部分，對人生意義一點都不重要，也沒必要！</a:t>
            </a:r>
          </a:p>
          <a:p>
            <a:pPr marL="0" indent="0" defTabSz="354965">
              <a:buSzTx/>
              <a:buNone/>
              <a:defRPr sz="3397"/>
            </a:pPr>
          </a:p>
          <a:p>
            <a:pPr marL="0" indent="0" defTabSz="354965">
              <a:buSzTx/>
              <a:buNone/>
              <a:defRPr sz="3397"/>
            </a:pPr>
            <a:r>
              <a:t>你有1440萬，</a:t>
            </a:r>
          </a:p>
          <a:p>
            <a:pPr marL="0" indent="0" defTabSz="354965">
              <a:buSzTx/>
              <a:buNone/>
              <a:defRPr sz="3397"/>
            </a:pPr>
            <a:r>
              <a:t>每個月開銷 8x120=960萬 ；年開銷 8x12=96萬 96x10年=960萬 投資 複委託投資 QQQI</a:t>
            </a:r>
          </a:p>
          <a:p>
            <a:pPr marL="0" indent="0" defTabSz="354965">
              <a:buSzTx/>
              <a:buNone/>
              <a:defRPr sz="3397"/>
            </a:pPr>
            <a:r>
              <a:t>8月開銷x12月x5年x70%=336萬投資00662</a:t>
            </a:r>
          </a:p>
          <a:p>
            <a:pPr marL="0" indent="0" defTabSz="354965">
              <a:buSzTx/>
              <a:buNone/>
              <a:defRPr sz="3397"/>
            </a:pPr>
            <a:r>
              <a:t>8月開銷x12月x5年x30%=144萬投資00865B </a:t>
            </a:r>
          </a:p>
          <a:p>
            <a:pPr marL="0" indent="0" defTabSz="354965">
              <a:buSzTx/>
              <a:buNone/>
              <a:defRPr sz="3397"/>
            </a:pPr>
            <a:r>
              <a:t>960+336+144=1,440萬</a:t>
            </a:r>
          </a:p>
          <a:p>
            <a:pPr marL="0" indent="0" defTabSz="354965">
              <a:buSzTx/>
              <a:buNone/>
              <a:defRPr sz="3397"/>
            </a:pPr>
          </a:p>
          <a:p>
            <a:pPr marL="0" indent="0" defTabSz="354965">
              <a:buSzTx/>
              <a:buNone/>
              <a:defRPr sz="3397"/>
            </a:pPr>
            <a:r>
              <a:t>你一輩子都可以無憂無慮，有錢花！多出來的只是遺產！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在中國或其他地區，看你投資的高股息利率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12750">
              <a:buSzTx/>
              <a:buNone/>
              <a:defRPr sz="3950"/>
            </a:pPr>
            <a:r>
              <a:t>在中國或其他地區，看你投資的高股息利率</a:t>
            </a:r>
          </a:p>
          <a:p>
            <a:pPr marL="0" indent="0" defTabSz="412750">
              <a:buSzTx/>
              <a:buNone/>
              <a:defRPr sz="3950"/>
            </a:pPr>
          </a:p>
          <a:p>
            <a:pPr marL="0" indent="0" defTabSz="412750">
              <a:buSzTx/>
              <a:buNone/>
              <a:defRPr sz="3950"/>
            </a:pPr>
            <a:r>
              <a:t>如以6%高股息計算，</a:t>
            </a:r>
          </a:p>
          <a:p>
            <a:pPr marL="0" indent="0" defTabSz="412750">
              <a:buSzTx/>
              <a:buNone/>
              <a:defRPr sz="3950"/>
            </a:pPr>
          </a:p>
          <a:p>
            <a:pPr marL="0" indent="0" defTabSz="412750">
              <a:buSzTx/>
              <a:buNone/>
              <a:defRPr sz="3950"/>
            </a:pPr>
            <a:r>
              <a:t>一年開銷十萬人民幣，</a:t>
            </a:r>
          </a:p>
          <a:p>
            <a:pPr marL="0" indent="0" defTabSz="412750">
              <a:buSzTx/>
              <a:buNone/>
              <a:defRPr sz="3950"/>
            </a:pPr>
          </a:p>
          <a:p>
            <a:pPr marL="0" indent="0" defTabSz="412750">
              <a:buSzTx/>
              <a:buNone/>
              <a:defRPr sz="3950"/>
            </a:pPr>
            <a:r>
              <a:t>10/6%=166.667萬放在高股息．</a:t>
            </a:r>
          </a:p>
          <a:p>
            <a:pPr marL="0" indent="0" defTabSz="412750">
              <a:buSzTx/>
              <a:buNone/>
              <a:defRPr sz="3950"/>
            </a:pPr>
          </a:p>
          <a:p>
            <a:pPr marL="0" indent="0" defTabSz="412750">
              <a:buSzTx/>
              <a:buNone/>
              <a:defRPr sz="3950"/>
            </a:pPr>
            <a:r>
              <a:t>10x5=50萬做 70 30 或 80 20 </a:t>
            </a:r>
          </a:p>
          <a:p>
            <a:pPr marL="0" indent="0" defTabSz="412750">
              <a:buSzTx/>
              <a:buNone/>
              <a:defRPr sz="3950"/>
            </a:pPr>
          </a:p>
          <a:p>
            <a:pPr marL="0" indent="0" defTabSz="412750">
              <a:buSzTx/>
              <a:buNone/>
              <a:defRPr sz="3950"/>
            </a:pPr>
            <a:r>
              <a:t>需要退休資產 （166.67+50)=216.67 萬</a:t>
            </a:r>
          </a:p>
          <a:p>
            <a:pPr marL="0" indent="0" defTabSz="412750">
              <a:buSzTx/>
              <a:buNone/>
              <a:defRPr sz="3950"/>
            </a:pPr>
          </a:p>
          <a:p>
            <a:pPr marL="0" indent="0" defTabSz="412750">
              <a:buSzTx/>
              <a:buNone/>
              <a:defRPr sz="3950"/>
            </a:pPr>
            <a:r>
              <a:t>216.67/10=21.667 倍年開銷！</a:t>
            </a:r>
          </a:p>
          <a:p>
            <a:pPr marL="0" indent="0" defTabSz="412750">
              <a:buSzTx/>
              <a:buNone/>
              <a:defRPr sz="3950"/>
            </a:pPr>
          </a:p>
          <a:p>
            <a:pPr marL="0" indent="0" defTabSz="412750">
              <a:buSzTx/>
              <a:buNone/>
              <a:defRPr sz="3950"/>
            </a:pPr>
            <a:r>
              <a:t>中國的高股息基金不是很穩定，大家要自己觀察選擇，我們的建議未必是最佳！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0016貼文〖「別再為了每月省 $1,000 而犧牲生活了！算完這筆帳，我才發現自己有多傻...」〗2026年6月22日…"/>
          <p:cNvSpPr txBox="1"/>
          <p:nvPr>
            <p:ph type="body" idx="1"/>
          </p:nvPr>
        </p:nvSpPr>
        <p:spPr>
          <a:xfrm>
            <a:off x="1689100" y="1090590"/>
            <a:ext cx="21005800" cy="11191522"/>
          </a:xfrm>
          <a:prstGeom prst="rect">
            <a:avLst/>
          </a:prstGeom>
        </p:spPr>
        <p:txBody>
          <a:bodyPr/>
          <a:lstStyle/>
          <a:p>
            <a:pPr marL="292893" indent="-292893" defTabSz="338454">
              <a:defRPr sz="3239"/>
            </a:pPr>
            <a:r>
              <a:t>0016貼文〖「別再為了每月省 $1,000 而犧牲生活了！算完這筆帳，我才發現自己有多傻...」〗2026年6月22日</a:t>
            </a:r>
          </a:p>
          <a:p>
            <a:pPr marL="292893" indent="-292893" defTabSz="338454">
              <a:defRPr sz="3239"/>
            </a:pPr>
          </a:p>
          <a:p>
            <a:pPr marL="292893" indent="-292893" defTabSz="338454">
              <a:defRPr sz="3239"/>
            </a:pPr>
            <a:r>
              <a:t> 以下三個每個月投入的錢，一個是每個月定投$3000.，一個是每個月定投$2500.一個是每個月定投$2000</a:t>
            </a:r>
          </a:p>
          <a:p>
            <a:pPr marL="292893" indent="-292893" defTabSz="338454">
              <a:defRPr sz="3239"/>
            </a:pPr>
          </a:p>
          <a:p>
            <a:pPr marL="292893" indent="-292893" defTabSz="338454">
              <a:defRPr sz="3239"/>
            </a:pPr>
            <a:r>
              <a:t>如果起始資金已經有二十萬了</a:t>
            </a:r>
          </a:p>
          <a:p>
            <a:pPr marL="292893" indent="-292893" defTabSz="338454">
              <a:defRPr sz="3239"/>
            </a:pPr>
          </a:p>
          <a:p>
            <a:pPr marL="292893" indent="-292893" defTabSz="338454">
              <a:defRPr sz="3239"/>
            </a:pPr>
            <a:r>
              <a:t> 每個月投$3000可以七年三個月左右可以達到1,000,000 。（參考貼圖）</a:t>
            </a:r>
          </a:p>
          <a:p>
            <a:pPr marL="292893" indent="-292893" defTabSz="338454">
              <a:defRPr sz="3239"/>
            </a:pPr>
          </a:p>
          <a:p>
            <a:pPr marL="292893" indent="-292893" defTabSz="338454">
              <a:defRPr sz="3239"/>
            </a:pPr>
            <a:r>
              <a:t>每個月投$2500可以七年七個月左右可以達到1,000,000 。（參考貼圖）</a:t>
            </a:r>
          </a:p>
          <a:p>
            <a:pPr marL="292893" indent="-292893" defTabSz="338454">
              <a:defRPr sz="3239"/>
            </a:pPr>
          </a:p>
          <a:p>
            <a:pPr marL="292893" indent="-292893" defTabSz="338454">
              <a:defRPr sz="3239"/>
            </a:pPr>
            <a:r>
              <a:t> 每個月投$2000可以八年三個月左右可以達到1,000,000 。（參考貼圖）</a:t>
            </a:r>
          </a:p>
          <a:p>
            <a:pPr marL="292893" indent="-292893" defTabSz="338454">
              <a:defRPr sz="3239"/>
            </a:pPr>
          </a:p>
          <a:p>
            <a:pPr marL="292893" indent="-292893" defTabSz="338454">
              <a:defRPr sz="3239"/>
            </a:pPr>
            <a:r>
              <a:t>所以當你做好每個月定投的時候，其實不要讓自己現在的生活過得太緊，其實你每個月多頭的錢對未來提前退休影響不大。</a:t>
            </a:r>
          </a:p>
          <a:p>
            <a:pPr marL="292893" indent="-292893" defTabSz="338454">
              <a:defRPr sz="3239"/>
            </a:pPr>
          </a:p>
          <a:p>
            <a:pPr marL="292893" indent="-292893" defTabSz="338454">
              <a:defRPr sz="3239"/>
            </a:pPr>
            <a:r>
              <a:t> 重點一定要依據自己的狀況用計算機計算模擬一下，不要讓自己的生活過得太過拮据只為了未來的退休生活，其實你現在所犧牲的最後都是多出來的垃圾。</a:t>
            </a:r>
          </a:p>
          <a:p>
            <a:pPr marL="292893" indent="-292893" defTabSz="338454">
              <a:defRPr sz="3239"/>
            </a:pPr>
          </a:p>
          <a:p>
            <a:pPr marL="292893" indent="-292893" defTabSz="338454">
              <a:defRPr sz="3239"/>
            </a:pPr>
            <a:r>
              <a:t>所以為什麼去信貸出來200,000或500,000或1,000,000對於未來投資資產反而更加重要，而不是是每個月多$500或少$500的定投！退休生活是生活，現在生活更是實實在在的生活！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每個月多了三千少兩三千投資，影響退休時間不到一年，所以不要為了未來提前幾個月的退休時間，犧牲現在的生活。現在的生活和家庭回憶是未來再多錢也買不回來的！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每個月多了三千少兩三千投資，影響退休時間不到一年，所以不要為了未來提前幾個月的退休時間，犧牲現在的生活。現在的生活和家庭回憶是未來再多錢也買不回來的！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IMG_2382.jpeg" descr="IMG_2382.jpeg"/>
          <p:cNvPicPr>
            <a:picLocks noChangeAspect="1"/>
          </p:cNvPicPr>
          <p:nvPr/>
        </p:nvPicPr>
        <p:blipFill>
          <a:blip r:embed="rId2">
            <a:extLst/>
          </a:blip>
          <a:srcRect l="0" t="8743" r="0" b="0"/>
          <a:stretch>
            <a:fillRect/>
          </a:stretch>
        </p:blipFill>
        <p:spPr>
          <a:xfrm>
            <a:off x="5549890" y="1386046"/>
            <a:ext cx="13284220" cy="12411396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沒有必要為準備未來退休而犧牲短期現在的生活品質"/>
          <p:cNvSpPr txBox="1"/>
          <p:nvPr>
            <p:ph type="title"/>
          </p:nvPr>
        </p:nvSpPr>
        <p:spPr>
          <a:xfrm>
            <a:off x="1778000" y="90172"/>
            <a:ext cx="20828000" cy="1410373"/>
          </a:xfrm>
          <a:prstGeom prst="rect">
            <a:avLst/>
          </a:prstGeom>
        </p:spPr>
        <p:txBody>
          <a:bodyPr/>
          <a:lstStyle>
            <a:lvl1pPr defTabSz="520065">
              <a:defRPr sz="7056"/>
            </a:lvl1pPr>
          </a:lstStyle>
          <a:p>
            <a:pPr/>
            <a:r>
              <a:t>沒有必要為準備未來退休而犧牲短期現在的生活品質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IMG_2383.jpeg" descr="IMG_2383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4495"/>
          <a:stretch>
            <a:fillRect/>
          </a:stretch>
        </p:blipFill>
        <p:spPr>
          <a:xfrm>
            <a:off x="5479638" y="133509"/>
            <a:ext cx="13424725" cy="134489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IMG_2384.jpeg" descr="IMG_2384.jpeg"/>
          <p:cNvPicPr>
            <a:picLocks noChangeAspect="1"/>
          </p:cNvPicPr>
          <p:nvPr/>
        </p:nvPicPr>
        <p:blipFill>
          <a:blip r:embed="rId2">
            <a:extLst/>
          </a:blip>
          <a:srcRect l="3535" t="0" r="1178" b="8069"/>
          <a:stretch>
            <a:fillRect/>
          </a:stretch>
        </p:blipFill>
        <p:spPr>
          <a:xfrm>
            <a:off x="5718359" y="355922"/>
            <a:ext cx="12947376" cy="132932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市場天天都上漲…"/>
          <p:cNvSpPr txBox="1"/>
          <p:nvPr/>
        </p:nvSpPr>
        <p:spPr>
          <a:xfrm>
            <a:off x="937595" y="608651"/>
            <a:ext cx="19398280" cy="11510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市場天天都上漲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很美好、很快樂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🍂🌷🌹🌸🌼🌺🌻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🌞💫✨🌟🌈🌈❤️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寫email 給我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寫email 給我！</a:t>
            </a:r>
          </a:p>
          <a:p>
            <a:pPr/>
          </a:p>
          <a:p>
            <a:pPr marL="678204" indent="-678204">
              <a:defRPr sz="7500"/>
            </a:pPr>
            <a:r>
              <a:t>現在僅用這個</a:t>
            </a:r>
            <a:r>
              <a:rPr u="sng">
                <a:hlinkClick r:id="rId2" invalidUrl="" action="" tgtFrame="" tooltip="" history="1" highlightClick="0" endSnd="0"/>
              </a:rPr>
              <a:t>clec.hq.director@gmail.com</a:t>
            </a:r>
            <a:r>
              <a:t> ，不要用另外一個信箱）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