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  <Override PartName="/ppt/media/image2.jpeg" ContentType="image/jpeg"/>
  <Override PartName="/ppt/media/image3.jpeg" ContentType="image/jpeg"/>
  <Override PartName="/ppt/media/image4.jpeg" ContentType="image/jpeg"/>
  <Override PartName="/ppt/media/image5.jpeg" ContentType="image/jpeg"/>
  <Override PartName="/ppt/media/image6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1pPr>
    <a:lvl2pPr marL="0" marR="0" indent="228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2pPr>
    <a:lvl3pPr marL="0" marR="0" indent="457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3pPr>
    <a:lvl4pPr marL="0" marR="0" indent="685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4pPr>
    <a:lvl5pPr marL="0" marR="0" indent="9144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5pPr>
    <a:lvl6pPr marL="0" marR="0" indent="11430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6pPr>
    <a:lvl7pPr marL="0" marR="0" indent="1371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7pPr>
    <a:lvl8pPr marL="0" marR="0" indent="1600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8pPr>
    <a:lvl9pPr marL="0" marR="0" indent="1828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 b="def" i="def"/>
      <a:tcStyle>
        <a:tcBdr/>
        <a:fill>
          <a:solidFill>
            <a:srgbClr val="EDEADD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ADBDA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 b="def" i="def"/>
      <a:tcStyle>
        <a:tcBdr/>
        <a:fill>
          <a:solidFill>
            <a:srgbClr val="9A9AA5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Shape 172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73" name="Shape 173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0" showMasterPhAnim="1">
  <p:cSld name="大標題與副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大標題文字"/>
          <p:cNvSpPr txBox="1"/>
          <p:nvPr>
            <p:ph type="title"/>
          </p:nvPr>
        </p:nvSpPr>
        <p:spPr>
          <a:xfrm>
            <a:off x="1778000" y="2603500"/>
            <a:ext cx="20828000" cy="4648200"/>
          </a:xfrm>
          <a:prstGeom prst="rect">
            <a:avLst/>
          </a:prstGeom>
        </p:spPr>
        <p:txBody>
          <a:bodyPr anchor="b"/>
          <a:lstStyle/>
          <a:p>
            <a:pPr/>
            <a:r>
              <a:t>大標題文字</a:t>
            </a:r>
          </a:p>
        </p:txBody>
      </p:sp>
      <p:sp>
        <p:nvSpPr>
          <p:cNvPr id="13" name="內文層級一…"/>
          <p:cNvSpPr txBox="1"/>
          <p:nvPr>
            <p:ph type="body" sz="quarter" idx="1"/>
          </p:nvPr>
        </p:nvSpPr>
        <p:spPr>
          <a:xfrm>
            <a:off x="1913466" y="7243233"/>
            <a:ext cx="20828001" cy="1071431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b="1" sz="12700">
                <a:solidFill>
                  <a:srgbClr val="FFFFFF"/>
                </a:solidFill>
              </a:defRPr>
            </a:lvl1pPr>
            <a:lvl2pPr marL="0" indent="0" algn="ctr">
              <a:spcBef>
                <a:spcPts val="0"/>
              </a:spcBef>
              <a:buSzTx/>
              <a:buNone/>
              <a:defRPr sz="9400">
                <a:solidFill>
                  <a:srgbClr val="FFFFFF"/>
                </a:solidFill>
              </a:defRPr>
            </a:lvl2pPr>
            <a:lvl3pPr marL="0" indent="0" algn="ctr">
              <a:spcBef>
                <a:spcPts val="0"/>
              </a:spcBef>
              <a:buSzTx/>
              <a:buNone/>
              <a:defRPr sz="9400">
                <a:solidFill>
                  <a:srgbClr val="FFFFFF"/>
                </a:solidFill>
              </a:defRPr>
            </a:lvl3pPr>
            <a:lvl4pPr marL="0" indent="0" algn="ctr">
              <a:spcBef>
                <a:spcPts val="0"/>
              </a:spcBef>
              <a:buSzTx/>
              <a:buNone/>
              <a:defRPr sz="9400">
                <a:solidFill>
                  <a:srgbClr val="FFFFFF"/>
                </a:solidFill>
              </a:defRPr>
            </a:lvl4pPr>
            <a:lvl5pPr marL="0" indent="0" algn="ctr">
              <a:spcBef>
                <a:spcPts val="0"/>
              </a:spcBef>
              <a:buSzTx/>
              <a:buNone/>
              <a:defRPr sz="9400">
                <a:solidFill>
                  <a:srgbClr val="FFFFFF"/>
                </a:solidFill>
              </a:defRPr>
            </a:lvl5pPr>
          </a:lstStyle>
          <a:p>
            <a:pPr/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14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照片 - 水平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矩形"/>
          <p:cNvSpPr/>
          <p:nvPr/>
        </p:nvSpPr>
        <p:spPr>
          <a:xfrm>
            <a:off x="13741586" y="-36046"/>
            <a:ext cx="10662841" cy="13788092"/>
          </a:xfrm>
          <a:prstGeom prst="rect">
            <a:avLst/>
          </a:prstGeom>
          <a:solidFill>
            <a:srgbClr val="4ED3AF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BBE842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22" name="影像"/>
          <p:cNvSpPr/>
          <p:nvPr>
            <p:ph type="pic" idx="21"/>
          </p:nvPr>
        </p:nvSpPr>
        <p:spPr>
          <a:xfrm>
            <a:off x="5534006" y="972286"/>
            <a:ext cx="17648078" cy="11771513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23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照片 - 水平 copy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"/>
          <p:cNvSpPr/>
          <p:nvPr/>
        </p:nvSpPr>
        <p:spPr>
          <a:xfrm>
            <a:off x="13741586" y="-36046"/>
            <a:ext cx="10662841" cy="13788092"/>
          </a:xfrm>
          <a:prstGeom prst="rect">
            <a:avLst/>
          </a:prstGeom>
          <a:solidFill>
            <a:srgbClr val="0571A2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0571A2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31" name="影像"/>
          <p:cNvSpPr/>
          <p:nvPr>
            <p:ph type="pic" idx="21"/>
          </p:nvPr>
        </p:nvSpPr>
        <p:spPr>
          <a:xfrm>
            <a:off x="5534006" y="972286"/>
            <a:ext cx="17648078" cy="11771513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32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大標題 - 中央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大標題文字"/>
          <p:cNvSpPr txBox="1"/>
          <p:nvPr>
            <p:ph type="title"/>
          </p:nvPr>
        </p:nvSpPr>
        <p:spPr>
          <a:xfrm>
            <a:off x="1778000" y="-712122"/>
            <a:ext cx="20828000" cy="464820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571A2"/>
                </a:solidFill>
              </a:defRPr>
            </a:lvl1pPr>
          </a:lstStyle>
          <a:p>
            <a:pPr/>
            <a:r>
              <a:t>大標題文字</a:t>
            </a:r>
          </a:p>
        </p:txBody>
      </p:sp>
      <p:sp>
        <p:nvSpPr>
          <p:cNvPr id="40" name="三角形"/>
          <p:cNvSpPr/>
          <p:nvPr/>
        </p:nvSpPr>
        <p:spPr>
          <a:xfrm>
            <a:off x="20307275" y="9628013"/>
            <a:ext cx="4106863" cy="41068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1600" y="0"/>
                </a:move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rgbClr val="4ED3AF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pic>
        <p:nvPicPr>
          <p:cNvPr id="41" name="pasted-image.pdf" descr="pasted-image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1236936" y="10557674"/>
            <a:ext cx="2247541" cy="2247542"/>
          </a:xfrm>
          <a:prstGeom prst="rect">
            <a:avLst/>
          </a:prstGeom>
          <a:ln w="12700">
            <a:miter lim="400000"/>
          </a:ln>
        </p:spPr>
      </p:pic>
      <p:sp>
        <p:nvSpPr>
          <p:cNvPr id="42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大標題 - 上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大標題文字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大標題文字</a:t>
            </a:r>
          </a:p>
        </p:txBody>
      </p:sp>
      <p:sp>
        <p:nvSpPr>
          <p:cNvPr id="50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大標題 - 上方 copy">
    <p:bg>
      <p:bgPr>
        <a:solidFill>
          <a:srgbClr val="4ED3A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大標題文字"/>
          <p:cNvSpPr txBox="1"/>
          <p:nvPr>
            <p:ph type="title"/>
          </p:nvPr>
        </p:nvSpPr>
        <p:spPr>
          <a:xfrm>
            <a:off x="1869997" y="355600"/>
            <a:ext cx="21005801" cy="2286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571A2"/>
                </a:solidFill>
              </a:defRPr>
            </a:lvl1pPr>
          </a:lstStyle>
          <a:p>
            <a:pPr/>
            <a:r>
              <a:t>大標題文字</a:t>
            </a:r>
          </a:p>
        </p:txBody>
      </p:sp>
      <p:pic>
        <p:nvPicPr>
          <p:cNvPr id="58" name="pasted-image.pdf" descr="pasted-image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607293" y="12275218"/>
            <a:ext cx="3169414" cy="828878"/>
          </a:xfrm>
          <a:prstGeom prst="rect">
            <a:avLst/>
          </a:prstGeom>
          <a:ln w="12700">
            <a:miter lim="400000"/>
          </a:ln>
        </p:spPr>
      </p:pic>
      <p:sp>
        <p:nvSpPr>
          <p:cNvPr id="59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項目符號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內文層級一…"/>
          <p:cNvSpPr txBox="1"/>
          <p:nvPr>
            <p:ph type="body" idx="1"/>
          </p:nvPr>
        </p:nvSpPr>
        <p:spPr>
          <a:xfrm>
            <a:off x="1689100" y="1090590"/>
            <a:ext cx="21005800" cy="10160001"/>
          </a:xfrm>
          <a:prstGeom prst="rect">
            <a:avLst/>
          </a:prstGeom>
        </p:spPr>
        <p:txBody>
          <a:bodyPr/>
          <a:lstStyle>
            <a:lvl1pPr marL="714375" indent="-714375">
              <a:spcBef>
                <a:spcPts val="0"/>
              </a:spcBef>
              <a:defRPr b="1" sz="7900">
                <a:solidFill>
                  <a:srgbClr val="0571A2"/>
                </a:solidFill>
              </a:defRPr>
            </a:lvl1pPr>
            <a:lvl2pPr marL="1349375" indent="-714375">
              <a:spcBef>
                <a:spcPts val="0"/>
              </a:spcBef>
              <a:defRPr b="1" sz="7900">
                <a:solidFill>
                  <a:srgbClr val="0571A2"/>
                </a:solidFill>
              </a:defRPr>
            </a:lvl2pPr>
            <a:lvl3pPr marL="1984375" indent="-714375">
              <a:spcBef>
                <a:spcPts val="0"/>
              </a:spcBef>
              <a:defRPr b="1" sz="7900">
                <a:solidFill>
                  <a:srgbClr val="0571A2"/>
                </a:solidFill>
              </a:defRPr>
            </a:lvl3pPr>
            <a:lvl4pPr marL="2619375" indent="-714375">
              <a:spcBef>
                <a:spcPts val="0"/>
              </a:spcBef>
              <a:defRPr b="1" sz="7900">
                <a:solidFill>
                  <a:srgbClr val="0571A2"/>
                </a:solidFill>
              </a:defRPr>
            </a:lvl4pPr>
            <a:lvl5pPr marL="3254375" indent="-714375">
              <a:spcBef>
                <a:spcPts val="0"/>
              </a:spcBef>
              <a:defRPr b="1" sz="7900">
                <a:solidFill>
                  <a:srgbClr val="0571A2"/>
                </a:solidFill>
              </a:defRPr>
            </a:lvl5pPr>
          </a:lstStyle>
          <a:p>
            <a:pPr/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pic>
        <p:nvPicPr>
          <p:cNvPr id="67" name="pasted-image.pdf" descr="pasted-image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607293" y="12275218"/>
            <a:ext cx="3169414" cy="828878"/>
          </a:xfrm>
          <a:prstGeom prst="rect">
            <a:avLst/>
          </a:prstGeom>
          <a:ln w="12700">
            <a:miter lim="400000"/>
          </a:ln>
        </p:spPr>
      </p:pic>
      <p:sp>
        <p:nvSpPr>
          <p:cNvPr id="68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照片 - 直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影像"/>
          <p:cNvSpPr/>
          <p:nvPr>
            <p:ph type="pic" idx="21"/>
          </p:nvPr>
        </p:nvSpPr>
        <p:spPr>
          <a:xfrm>
            <a:off x="4800845" y="2889930"/>
            <a:ext cx="14591862" cy="9727909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76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照片 - 直式 copy">
    <p:bg>
      <p:bgPr>
        <a:solidFill>
          <a:srgbClr val="4ED3A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影像"/>
          <p:cNvSpPr/>
          <p:nvPr>
            <p:ph type="pic" idx="21"/>
          </p:nvPr>
        </p:nvSpPr>
        <p:spPr>
          <a:xfrm>
            <a:off x="4800845" y="2889930"/>
            <a:ext cx="14591862" cy="9727909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4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大標題與項目符號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大標題文字"/>
          <p:cNvSpPr txBox="1"/>
          <p:nvPr>
            <p:ph type="title"/>
          </p:nvPr>
        </p:nvSpPr>
        <p:spPr>
          <a:xfrm>
            <a:off x="1689100" y="753574"/>
            <a:ext cx="21005800" cy="228600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571A2"/>
                </a:solidFill>
              </a:defRPr>
            </a:lvl1pPr>
          </a:lstStyle>
          <a:p>
            <a:pPr/>
            <a:r>
              <a:t>大標題文字</a:t>
            </a:r>
          </a:p>
        </p:txBody>
      </p:sp>
      <p:sp>
        <p:nvSpPr>
          <p:cNvPr id="92" name="內文層級一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sz="4800">
                <a:solidFill>
                  <a:srgbClr val="0571A2"/>
                </a:solidFill>
              </a:defRPr>
            </a:lvl1pPr>
            <a:lvl2pPr>
              <a:defRPr sz="4800">
                <a:solidFill>
                  <a:srgbClr val="0571A2"/>
                </a:solidFill>
              </a:defRPr>
            </a:lvl2pPr>
            <a:lvl3pPr>
              <a:defRPr sz="4800">
                <a:solidFill>
                  <a:srgbClr val="0571A2"/>
                </a:solidFill>
              </a:defRPr>
            </a:lvl3pPr>
            <a:lvl4pPr>
              <a:defRPr sz="4800">
                <a:solidFill>
                  <a:srgbClr val="0571A2"/>
                </a:solidFill>
              </a:defRPr>
            </a:lvl4pPr>
            <a:lvl5pPr>
              <a:defRPr sz="4800">
                <a:solidFill>
                  <a:srgbClr val="0571A2"/>
                </a:solidFill>
              </a:defRPr>
            </a:lvl5pPr>
          </a:lstStyle>
          <a:p>
            <a:pPr/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93" name="三角形"/>
          <p:cNvSpPr/>
          <p:nvPr/>
        </p:nvSpPr>
        <p:spPr>
          <a:xfrm>
            <a:off x="20307275" y="9628013"/>
            <a:ext cx="4106863" cy="41068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1600" y="0"/>
                </a:move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rgbClr val="4ED3AF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pic>
        <p:nvPicPr>
          <p:cNvPr id="94" name="pasted-image.pdf" descr="pasted-image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1236936" y="10557674"/>
            <a:ext cx="2247541" cy="2247542"/>
          </a:xfrm>
          <a:prstGeom prst="rect">
            <a:avLst/>
          </a:prstGeom>
          <a:ln w="12700">
            <a:miter lim="400000"/>
          </a:ln>
        </p:spPr>
      </p:pic>
      <p:sp>
        <p:nvSpPr>
          <p:cNvPr id="95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大標題、項目符號與照片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影像"/>
          <p:cNvSpPr/>
          <p:nvPr>
            <p:ph type="pic" sz="half" idx="21"/>
          </p:nvPr>
        </p:nvSpPr>
        <p:spPr>
          <a:xfrm>
            <a:off x="10960100" y="3149600"/>
            <a:ext cx="13944600" cy="92964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03" name="大標題文字"/>
          <p:cNvSpPr txBox="1"/>
          <p:nvPr>
            <p:ph type="title"/>
          </p:nvPr>
        </p:nvSpPr>
        <p:spPr>
          <a:xfrm>
            <a:off x="1689100" y="355600"/>
            <a:ext cx="21005800" cy="2286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/>
            <a:r>
              <a:t>大標題文字</a:t>
            </a:r>
          </a:p>
        </p:txBody>
      </p:sp>
      <p:sp>
        <p:nvSpPr>
          <p:cNvPr id="104" name="內文層級一…"/>
          <p:cNvSpPr txBox="1"/>
          <p:nvPr>
            <p:ph type="body" sz="half" idx="1"/>
          </p:nvPr>
        </p:nvSpPr>
        <p:spPr>
          <a:xfrm>
            <a:off x="1689100" y="3149600"/>
            <a:ext cx="10223500" cy="9296400"/>
          </a:xfrm>
          <a:prstGeom prst="rect">
            <a:avLst/>
          </a:prstGeom>
        </p:spPr>
        <p:txBody>
          <a:bodyPr/>
          <a:lstStyle>
            <a:lvl1pPr marL="558800" indent="-558800">
              <a:spcBef>
                <a:spcPts val="4500"/>
              </a:spcBef>
              <a:defRPr sz="3800"/>
            </a:lvl1pPr>
            <a:lvl2pPr marL="1117600" indent="-558800">
              <a:spcBef>
                <a:spcPts val="4500"/>
              </a:spcBef>
              <a:defRPr sz="3800"/>
            </a:lvl2pPr>
            <a:lvl3pPr marL="1676400" indent="-558800">
              <a:spcBef>
                <a:spcPts val="4500"/>
              </a:spcBef>
              <a:defRPr sz="3800"/>
            </a:lvl3pPr>
            <a:lvl4pPr marL="2235200" indent="-558800">
              <a:spcBef>
                <a:spcPts val="4500"/>
              </a:spcBef>
              <a:defRPr sz="3800"/>
            </a:lvl4pPr>
            <a:lvl5pPr marL="2794000" indent="-558800">
              <a:spcBef>
                <a:spcPts val="4500"/>
              </a:spcBef>
              <a:defRPr sz="3800"/>
            </a:lvl5pPr>
          </a:lstStyle>
          <a:p>
            <a:pPr/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105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照片 - 一頁三張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影像"/>
          <p:cNvSpPr/>
          <p:nvPr>
            <p:ph type="pic" sz="quarter" idx="21"/>
          </p:nvPr>
        </p:nvSpPr>
        <p:spPr>
          <a:xfrm>
            <a:off x="15681340" y="7035800"/>
            <a:ext cx="8396678" cy="56007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13" name="影像"/>
          <p:cNvSpPr/>
          <p:nvPr>
            <p:ph type="pic" sz="quarter" idx="22"/>
          </p:nvPr>
        </p:nvSpPr>
        <p:spPr>
          <a:xfrm>
            <a:off x="15290800" y="1130300"/>
            <a:ext cx="8331200" cy="5554134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14" name="影像"/>
          <p:cNvSpPr/>
          <p:nvPr>
            <p:ph type="pic" idx="23"/>
          </p:nvPr>
        </p:nvSpPr>
        <p:spPr>
          <a:xfrm>
            <a:off x="-304800" y="1130300"/>
            <a:ext cx="17202150" cy="11468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15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名言語錄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–王大明"/>
          <p:cNvSpPr txBox="1"/>
          <p:nvPr>
            <p:ph type="body" sz="quarter" idx="21"/>
          </p:nvPr>
        </p:nvSpPr>
        <p:spPr>
          <a:xfrm>
            <a:off x="2387600" y="8953500"/>
            <a:ext cx="19621500" cy="673100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i="1" sz="3200"/>
            </a:lvl1pPr>
          </a:lstStyle>
          <a:p>
            <a:pPr/>
            <a:r>
              <a:t>–王大明</a:t>
            </a:r>
          </a:p>
        </p:txBody>
      </p:sp>
      <p:sp>
        <p:nvSpPr>
          <p:cNvPr id="123" name="「在此輸入名言語錄。」"/>
          <p:cNvSpPr txBox="1"/>
          <p:nvPr>
            <p:ph type="body" sz="quarter" idx="22"/>
          </p:nvPr>
        </p:nvSpPr>
        <p:spPr>
          <a:xfrm>
            <a:off x="2387600" y="6013450"/>
            <a:ext cx="19621500" cy="952501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480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pPr/>
            <a:r>
              <a:t>「在此輸入名言語錄。」</a:t>
            </a:r>
          </a:p>
        </p:txBody>
      </p:sp>
      <p:sp>
        <p:nvSpPr>
          <p:cNvPr id="124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照片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影像"/>
          <p:cNvSpPr/>
          <p:nvPr>
            <p:ph type="pic" idx="21"/>
          </p:nvPr>
        </p:nvSpPr>
        <p:spPr>
          <a:xfrm>
            <a:off x="0" y="0"/>
            <a:ext cx="24384000" cy="16264467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32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空白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大標題 - 上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大標題文字"/>
          <p:cNvSpPr txBox="1"/>
          <p:nvPr>
            <p:ph type="title"/>
          </p:nvPr>
        </p:nvSpPr>
        <p:spPr>
          <a:xfrm>
            <a:off x="4314824" y="2252545"/>
            <a:ext cx="15754351" cy="1714501"/>
          </a:xfrm>
          <a:prstGeom prst="rect">
            <a:avLst/>
          </a:prstGeom>
        </p:spPr>
        <p:txBody>
          <a:bodyPr lIns="38100" tIns="38100" rIns="38100" bIns="38100"/>
          <a:lstStyle>
            <a:lvl1pPr>
              <a:defRPr sz="10800"/>
            </a:lvl1pPr>
          </a:lstStyle>
          <a:p>
            <a:pPr/>
            <a:r>
              <a:t>大標題文字</a:t>
            </a:r>
          </a:p>
        </p:txBody>
      </p:sp>
      <p:pic>
        <p:nvPicPr>
          <p:cNvPr id="147" name="pasted-image.pdf" descr="pasted-image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264075" y="11065345"/>
            <a:ext cx="1855851" cy="485350"/>
          </a:xfrm>
          <a:prstGeom prst="rect">
            <a:avLst/>
          </a:prstGeom>
          <a:ln w="12700">
            <a:miter lim="400000"/>
          </a:ln>
        </p:spPr>
      </p:pic>
      <p:sp>
        <p:nvSpPr>
          <p:cNvPr id="148" name="幻燈片編號"/>
          <p:cNvSpPr txBox="1"/>
          <p:nvPr>
            <p:ph type="sldNum" sz="quarter" idx="2"/>
          </p:nvPr>
        </p:nvSpPr>
        <p:spPr>
          <a:xfrm>
            <a:off x="11987441" y="11525250"/>
            <a:ext cx="399593" cy="410999"/>
          </a:xfrm>
          <a:prstGeom prst="rect">
            <a:avLst/>
          </a:prstGeom>
        </p:spPr>
        <p:txBody>
          <a:bodyPr lIns="38100" tIns="38100" rIns="38100" bIns="38100"/>
          <a:lstStyle>
            <a:lvl1pPr>
              <a:defRPr sz="2200"/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大標題與副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大標題文字"/>
          <p:cNvSpPr txBox="1"/>
          <p:nvPr>
            <p:ph type="title"/>
          </p:nvPr>
        </p:nvSpPr>
        <p:spPr>
          <a:xfrm>
            <a:off x="4381499" y="3667125"/>
            <a:ext cx="15621001" cy="3486151"/>
          </a:xfrm>
          <a:prstGeom prst="rect">
            <a:avLst/>
          </a:prstGeom>
        </p:spPr>
        <p:txBody>
          <a:bodyPr lIns="38100" tIns="38100" rIns="38100" bIns="38100" anchor="b"/>
          <a:lstStyle>
            <a:lvl1pPr>
              <a:defRPr sz="10800"/>
            </a:lvl1pPr>
          </a:lstStyle>
          <a:p>
            <a:pPr/>
            <a:r>
              <a:t>大標題文字</a:t>
            </a:r>
          </a:p>
        </p:txBody>
      </p:sp>
      <p:sp>
        <p:nvSpPr>
          <p:cNvPr id="156" name="內文層級一…"/>
          <p:cNvSpPr txBox="1"/>
          <p:nvPr>
            <p:ph type="body" sz="quarter" idx="1"/>
          </p:nvPr>
        </p:nvSpPr>
        <p:spPr>
          <a:xfrm>
            <a:off x="4483099" y="7146925"/>
            <a:ext cx="15621001" cy="803573"/>
          </a:xfrm>
          <a:prstGeom prst="rect">
            <a:avLst/>
          </a:prstGeom>
        </p:spPr>
        <p:txBody>
          <a:bodyPr lIns="38100" tIns="38100" rIns="38100" bIns="38100" anchor="t"/>
          <a:lstStyle>
            <a:lvl1pPr marL="0" indent="0" algn="ctr">
              <a:spcBef>
                <a:spcPts val="0"/>
              </a:spcBef>
              <a:buSzTx/>
              <a:buNone/>
              <a:defRPr b="1" sz="12600">
                <a:solidFill>
                  <a:srgbClr val="FFFFFF"/>
                </a:solidFill>
              </a:defRPr>
            </a:lvl1pPr>
            <a:lvl2pPr marL="0" indent="0" algn="ctr">
              <a:spcBef>
                <a:spcPts val="0"/>
              </a:spcBef>
              <a:buSzTx/>
              <a:buNone/>
              <a:defRPr sz="9200">
                <a:solidFill>
                  <a:srgbClr val="FFFFFF"/>
                </a:solidFill>
              </a:defRPr>
            </a:lvl2pPr>
            <a:lvl3pPr marL="0" indent="0" algn="ctr">
              <a:spcBef>
                <a:spcPts val="0"/>
              </a:spcBef>
              <a:buSzTx/>
              <a:buNone/>
              <a:defRPr sz="9200">
                <a:solidFill>
                  <a:srgbClr val="FFFFFF"/>
                </a:solidFill>
              </a:defRPr>
            </a:lvl3pPr>
            <a:lvl4pPr marL="0" indent="0" algn="ctr">
              <a:spcBef>
                <a:spcPts val="0"/>
              </a:spcBef>
              <a:buSzTx/>
              <a:buNone/>
              <a:defRPr sz="9200">
                <a:solidFill>
                  <a:srgbClr val="FFFFFF"/>
                </a:solidFill>
              </a:defRPr>
            </a:lvl4pPr>
            <a:lvl5pPr marL="0" indent="0" algn="ctr">
              <a:spcBef>
                <a:spcPts val="0"/>
              </a:spcBef>
              <a:buSzTx/>
              <a:buNone/>
              <a:defRPr sz="9200">
                <a:solidFill>
                  <a:srgbClr val="FFFFFF"/>
                </a:solidFill>
              </a:defRPr>
            </a:lvl5pPr>
          </a:lstStyle>
          <a:p>
            <a:pPr/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157" name="幻燈片編號"/>
          <p:cNvSpPr txBox="1"/>
          <p:nvPr>
            <p:ph type="sldNum" sz="quarter" idx="2"/>
          </p:nvPr>
        </p:nvSpPr>
        <p:spPr>
          <a:xfrm>
            <a:off x="11987441" y="11525250"/>
            <a:ext cx="399593" cy="410999"/>
          </a:xfrm>
          <a:prstGeom prst="rect">
            <a:avLst/>
          </a:prstGeom>
        </p:spPr>
        <p:txBody>
          <a:bodyPr lIns="38100" tIns="38100" rIns="38100" bIns="38100"/>
          <a:lstStyle>
            <a:lvl1pPr>
              <a:defRPr sz="2200"/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項目符號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內文層級一…"/>
          <p:cNvSpPr txBox="1"/>
          <p:nvPr>
            <p:ph type="body" idx="1"/>
          </p:nvPr>
        </p:nvSpPr>
        <p:spPr>
          <a:xfrm>
            <a:off x="1689100" y="1090590"/>
            <a:ext cx="21005800" cy="10160001"/>
          </a:xfrm>
          <a:prstGeom prst="rect">
            <a:avLst/>
          </a:prstGeom>
        </p:spPr>
        <p:txBody>
          <a:bodyPr/>
          <a:lstStyle>
            <a:lvl1pPr marL="714375" indent="-714375">
              <a:spcBef>
                <a:spcPts val="0"/>
              </a:spcBef>
              <a:defRPr b="1" sz="7900">
                <a:solidFill>
                  <a:srgbClr val="0571A2"/>
                </a:solidFill>
              </a:defRPr>
            </a:lvl1pPr>
            <a:lvl2pPr marL="1349375" indent="-714375">
              <a:spcBef>
                <a:spcPts val="0"/>
              </a:spcBef>
              <a:defRPr b="1" sz="7900">
                <a:solidFill>
                  <a:srgbClr val="0571A2"/>
                </a:solidFill>
              </a:defRPr>
            </a:lvl2pPr>
            <a:lvl3pPr marL="1984375" indent="-714375">
              <a:spcBef>
                <a:spcPts val="0"/>
              </a:spcBef>
              <a:defRPr b="1" sz="7900">
                <a:solidFill>
                  <a:srgbClr val="0571A2"/>
                </a:solidFill>
              </a:defRPr>
            </a:lvl3pPr>
            <a:lvl4pPr marL="2619375" indent="-714375">
              <a:spcBef>
                <a:spcPts val="0"/>
              </a:spcBef>
              <a:defRPr b="1" sz="7900">
                <a:solidFill>
                  <a:srgbClr val="0571A2"/>
                </a:solidFill>
              </a:defRPr>
            </a:lvl4pPr>
            <a:lvl5pPr marL="3254375" indent="-714375">
              <a:spcBef>
                <a:spcPts val="0"/>
              </a:spcBef>
              <a:defRPr b="1" sz="7900">
                <a:solidFill>
                  <a:srgbClr val="0571A2"/>
                </a:solidFill>
              </a:defRPr>
            </a:lvl5pPr>
          </a:lstStyle>
          <a:p>
            <a:pPr/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pic>
        <p:nvPicPr>
          <p:cNvPr id="165" name="pasted-image.pdf" descr="pasted-image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607292" y="12275218"/>
            <a:ext cx="3169416" cy="828880"/>
          </a:xfrm>
          <a:prstGeom prst="rect">
            <a:avLst/>
          </a:prstGeom>
          <a:ln w="12700">
            <a:miter lim="400000"/>
          </a:ln>
        </p:spPr>
      </p:pic>
      <p:sp>
        <p:nvSpPr>
          <p:cNvPr id="166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<Relationship Id="rId15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5.xml"/><Relationship Id="rId18" Type="http://schemas.openxmlformats.org/officeDocument/2006/relationships/slideLayout" Target="../slideLayouts/slideLayout16.xml"/><Relationship Id="rId19" Type="http://schemas.openxmlformats.org/officeDocument/2006/relationships/slideLayout" Target="../slideLayouts/slideLayout17.xml"/><Relationship Id="rId20" Type="http://schemas.openxmlformats.org/officeDocument/2006/relationships/slideLayout" Target="../slideLayouts/slideLayout18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0571A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大標題文字"/>
          <p:cNvSpPr txBox="1"/>
          <p:nvPr>
            <p:ph type="title"/>
          </p:nvPr>
        </p:nvSpPr>
        <p:spPr>
          <a:xfrm>
            <a:off x="1689100" y="717394"/>
            <a:ext cx="21005800" cy="2286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大標題文字</a:t>
            </a:r>
          </a:p>
        </p:txBody>
      </p:sp>
      <p:pic>
        <p:nvPicPr>
          <p:cNvPr id="3" name="pasted-image.pdf" descr="pasted-image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954766" y="12467794"/>
            <a:ext cx="2474468" cy="647133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內文層級一…"/>
          <p:cNvSpPr txBox="1"/>
          <p:nvPr>
            <p:ph type="body" idx="1"/>
          </p:nvPr>
        </p:nvSpPr>
        <p:spPr>
          <a:xfrm>
            <a:off x="1689100" y="3149600"/>
            <a:ext cx="21005800" cy="929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5" name="幻燈片編號"/>
          <p:cNvSpPr txBox="1"/>
          <p:nvPr>
            <p:ph type="sldNum" sz="quarter" idx="2"/>
          </p:nvPr>
        </p:nvSpPr>
        <p:spPr>
          <a:xfrm>
            <a:off x="11959031" y="13081000"/>
            <a:ext cx="453238" cy="461061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b="0"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  <p:sldLayoutId id="2147483661" r:id="rId15"/>
    <p:sldLayoutId id="2147483662" r:id="rId16"/>
    <p:sldLayoutId id="2147483663" r:id="rId17"/>
    <p:sldLayoutId id="2147483664" r:id="rId18"/>
    <p:sldLayoutId id="2147483665" r:id="rId19"/>
    <p:sldLayoutId id="2147483666" r:id="rId20"/>
  </p:sldLayoutIdLst>
  <p:transition xmlns:p14="http://schemas.microsoft.com/office/powerpoint/2010/main" spd="med" advClick="1"/>
  <p:txStyles>
    <p:titleStyle>
      <a:lvl1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4ED3AF"/>
          </a:solidFill>
          <a:uFillTx/>
          <a:latin typeface="+mn-lt"/>
          <a:ea typeface="+mn-ea"/>
          <a:cs typeface="+mn-cs"/>
          <a:sym typeface="Helvetica Neue Medium"/>
        </a:defRPr>
      </a:lvl1pPr>
      <a:lvl2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4ED3AF"/>
          </a:solidFill>
          <a:uFillTx/>
          <a:latin typeface="+mn-lt"/>
          <a:ea typeface="+mn-ea"/>
          <a:cs typeface="+mn-cs"/>
          <a:sym typeface="Helvetica Neue Medium"/>
        </a:defRPr>
      </a:lvl2pPr>
      <a:lvl3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4ED3AF"/>
          </a:solidFill>
          <a:uFillTx/>
          <a:latin typeface="+mn-lt"/>
          <a:ea typeface="+mn-ea"/>
          <a:cs typeface="+mn-cs"/>
          <a:sym typeface="Helvetica Neue Medium"/>
        </a:defRPr>
      </a:lvl3pPr>
      <a:lvl4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4ED3AF"/>
          </a:solidFill>
          <a:uFillTx/>
          <a:latin typeface="+mn-lt"/>
          <a:ea typeface="+mn-ea"/>
          <a:cs typeface="+mn-cs"/>
          <a:sym typeface="Helvetica Neue Medium"/>
        </a:defRPr>
      </a:lvl4pPr>
      <a:lvl5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4ED3AF"/>
          </a:solidFill>
          <a:uFillTx/>
          <a:latin typeface="+mn-lt"/>
          <a:ea typeface="+mn-ea"/>
          <a:cs typeface="+mn-cs"/>
          <a:sym typeface="Helvetica Neue Medium"/>
        </a:defRPr>
      </a:lvl5pPr>
      <a:lvl6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4ED3AF"/>
          </a:solidFill>
          <a:uFillTx/>
          <a:latin typeface="+mn-lt"/>
          <a:ea typeface="+mn-ea"/>
          <a:cs typeface="+mn-cs"/>
          <a:sym typeface="Helvetica Neue Medium"/>
        </a:defRPr>
      </a:lvl6pPr>
      <a:lvl7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4ED3AF"/>
          </a:solidFill>
          <a:uFillTx/>
          <a:latin typeface="+mn-lt"/>
          <a:ea typeface="+mn-ea"/>
          <a:cs typeface="+mn-cs"/>
          <a:sym typeface="Helvetica Neue Medium"/>
        </a:defRPr>
      </a:lvl7pPr>
      <a:lvl8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4ED3AF"/>
          </a:solidFill>
          <a:uFillTx/>
          <a:latin typeface="+mn-lt"/>
          <a:ea typeface="+mn-ea"/>
          <a:cs typeface="+mn-cs"/>
          <a:sym typeface="Helvetica Neue Medium"/>
        </a:defRPr>
      </a:lvl8pPr>
      <a:lvl9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4ED3AF"/>
          </a:solidFill>
          <a:uFillTx/>
          <a:latin typeface="+mn-lt"/>
          <a:ea typeface="+mn-ea"/>
          <a:cs typeface="+mn-cs"/>
          <a:sym typeface="Helvetica Neue Medium"/>
        </a:defRPr>
      </a:lvl9pPr>
    </p:titleStyle>
    <p:bodyStyle>
      <a:lvl1pPr marL="63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127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190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254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317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381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444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508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571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228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457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685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9144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11430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1371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1600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1828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www.clubhouse.com/house/clec%E6%8A%95%E8%B3%87%E7%90%86%E8%B2%A1%E9%A0%BB%E9%81%93?chs=3d6SVARYG2%3ACkZijYeQpZTTvOOKS_lmEzZgw6f9lD4CN8jWjKdRT94&amp;utm_medium=ch_house_settings" TargetMode="External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://u.pc.cd/Mx3italK" TargetMode="External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line.me/ti/g2/KSVfvmnhxJe5O124pwszD0GZfOeOIN0LFPnWAg?utm_source=invitation&amp;utm_medium=link_copy&amp;utm_campaign=default" TargetMode="External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5.pn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u.pcloud.link/publink/show?code=kZMnsU5Z40xmWvQkcy5XmJsTEzSqs4VUmuPX" TargetMode="External"/><Relationship Id="rId3" Type="http://schemas.openxmlformats.org/officeDocument/2006/relationships/hyperlink" Target="http://u.pc.cd/Mx3italK" TargetMode="External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mailto:clec.hq.director@gmail.com" TargetMode="External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1.jpeg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.jpeg"/><Relationship Id="rId3" Type="http://schemas.openxmlformats.org/officeDocument/2006/relationships/image" Target="../media/image3.jpeg"/><Relationship Id="rId4" Type="http://schemas.openxmlformats.org/officeDocument/2006/relationships/image" Target="../media/image6.png"/><Relationship Id="rId5" Type="http://schemas.openxmlformats.org/officeDocument/2006/relationships/image" Target="../media/image4.jpeg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.jpeg"/><Relationship Id="rId3" Type="http://schemas.openxmlformats.org/officeDocument/2006/relationships/image" Target="../media/image3.jpeg"/><Relationship Id="rId4" Type="http://schemas.openxmlformats.org/officeDocument/2006/relationships/image" Target="../media/image6.png"/><Relationship Id="rId5" Type="http://schemas.openxmlformats.org/officeDocument/2006/relationships/image" Target="../media/image7.png"/></Relationships>
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eg"/><Relationship Id="rId3" Type="http://schemas.openxmlformats.org/officeDocument/2006/relationships/image" Target="../media/image6.jpeg"/></Relationships>
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2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2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2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2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2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3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x.com/CLEC168/status/2071585566735700473/video/1?s=66" TargetMode="Externa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最新影片與最新消息請到 X（Twitter）與我們的Facebook：…"/>
          <p:cNvSpPr txBox="1"/>
          <p:nvPr>
            <p:ph type="body" idx="1"/>
          </p:nvPr>
        </p:nvSpPr>
        <p:spPr>
          <a:xfrm>
            <a:off x="1689100" y="1090590"/>
            <a:ext cx="21005800" cy="11377053"/>
          </a:xfrm>
          <a:prstGeom prst="rect">
            <a:avLst/>
          </a:prstGeom>
        </p:spPr>
        <p:txBody>
          <a:bodyPr/>
          <a:lstStyle/>
          <a:p>
            <a:pPr marL="342900" indent="-342900" defTabSz="396239">
              <a:defRPr sz="3791"/>
            </a:pPr>
            <a:r>
              <a:t>最新影片與最新消息請到 X（Twitter）與我們的Facebook：</a:t>
            </a:r>
          </a:p>
          <a:p>
            <a:pPr marL="342900" indent="-342900" defTabSz="396239">
              <a:defRPr sz="3791"/>
            </a:pPr>
            <a:r>
              <a:t>X：https://x.com/CLEC168</a:t>
            </a:r>
          </a:p>
          <a:p>
            <a:pPr marL="342900" indent="-342900" defTabSz="396239">
              <a:defRPr sz="3791"/>
            </a:pPr>
          </a:p>
          <a:p>
            <a:pPr marL="342900" indent="-342900" defTabSz="396239">
              <a:defRPr sz="3791"/>
            </a:pPr>
            <a:r>
              <a:t> Follow 我們的 Facebook：</a:t>
            </a:r>
          </a:p>
          <a:p>
            <a:pPr marL="342900" indent="-342900" defTabSz="396239">
              <a:defRPr sz="3791"/>
            </a:pPr>
            <a:r>
              <a:t>https://www.facebook.com/share/12M44XNrAx5/?mibextid=wwXIfr</a:t>
            </a:r>
          </a:p>
          <a:p>
            <a:pPr marL="342900" indent="-342900" defTabSz="396239">
              <a:defRPr sz="3791"/>
            </a:pPr>
          </a:p>
          <a:p>
            <a:pPr marL="342900" indent="-342900" defTabSz="396239">
              <a:defRPr sz="3791"/>
            </a:pPr>
            <a:r>
              <a:t>歡迎大家追X 與臉書 ，X 與臉書的 留言，我都會親自回覆大家！</a:t>
            </a:r>
          </a:p>
          <a:p>
            <a:pPr marL="342900" indent="-342900" defTabSz="396239">
              <a:defRPr sz="3791"/>
            </a:pPr>
          </a:p>
          <a:p>
            <a:pPr marL="342900" indent="-342900" defTabSz="396239">
              <a:defRPr sz="3791"/>
            </a:pPr>
            <a:r>
              <a:t>也可以在各平台如 bilibili ; 西馬拉雅 ；小紅書；微信影音 等平台搜尋 CLEC 應該有很多朋友幫助我們上傳影片資訊！ </a:t>
            </a:r>
          </a:p>
          <a:p>
            <a:pPr marL="342900" indent="-342900" defTabSz="396239">
              <a:defRPr sz="3791"/>
            </a:pPr>
            <a:r>
              <a:t>直接 Email ：clec.hq.director@gmail.com Email 我本人Email 回覆。</a:t>
            </a:r>
          </a:p>
          <a:p>
            <a:pPr marL="342900" indent="-342900" defTabSz="396239">
              <a:defRPr sz="3791"/>
            </a:pPr>
          </a:p>
          <a:p>
            <a:pPr marL="342900" indent="-342900" defTabSz="396239">
              <a:defRPr sz="3791"/>
            </a:pPr>
            <a:r>
              <a:t>我們每週 Clubhouse</a:t>
            </a:r>
          </a:p>
          <a:p>
            <a:pPr marL="342900" indent="-342900" defTabSz="396239">
              <a:defRPr sz="3791"/>
            </a:pPr>
            <a:r>
              <a:rPr u="sng">
                <a:hlinkClick r:id="rId2" invalidUrl="" action="" tgtFrame="" tooltip="" history="1" highlightClick="0" endSnd="0"/>
              </a:rPr>
              <a:t>https://www.clubhouse.com/house/clec%E6%8A%95%E8%B3%87%E7%90%86%E8%B2%A1%E9%A0%BB%E9%81%93?chs=3d6SVARYG2%3ACkZijYeQpZTTvOOKS_lmEzZgw6f9lD4CN8jWjKdRT94&amp;utm_medium=ch_house_settings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現在很多義工幫我們印刷 CLEC寶典，我也鼓勵大家印刷贈送給朋友和其他有緣人！…"/>
          <p:cNvSpPr txBox="1"/>
          <p:nvPr>
            <p:ph type="body" idx="1"/>
          </p:nvPr>
        </p:nvSpPr>
        <p:spPr>
          <a:xfrm>
            <a:off x="1689100" y="1138308"/>
            <a:ext cx="21005800" cy="10160001"/>
          </a:xfrm>
          <a:prstGeom prst="rect">
            <a:avLst/>
          </a:prstGeom>
        </p:spPr>
        <p:txBody>
          <a:bodyPr/>
          <a:lstStyle/>
          <a:p>
            <a:pPr marL="514350" indent="-514350" defTabSz="594360">
              <a:defRPr sz="5688"/>
            </a:pPr>
            <a:r>
              <a:t>現在很多義工幫我們印刷 CLEC寶典，我也鼓勵大家印刷贈送給朋友和其他有緣人！</a:t>
            </a:r>
          </a:p>
          <a:p>
            <a:pPr marL="514350" indent="-514350" defTabSz="594360">
              <a:defRPr sz="5688"/>
            </a:pPr>
          </a:p>
          <a:p>
            <a:pPr marL="514350" indent="-514350" defTabSz="594360">
              <a:defRPr sz="5688"/>
            </a:pPr>
            <a:r>
              <a:t>因為要接觸到我們影片很不容易，也很難三言兩語講清楚，只能用其他途徑！書籍可能是一個相對有效途徑！</a:t>
            </a:r>
          </a:p>
          <a:p>
            <a:pPr marL="514350" indent="-514350" defTabSz="594360">
              <a:defRPr sz="5688"/>
            </a:pPr>
          </a:p>
          <a:p>
            <a:pPr marL="514350" indent="-514350" defTabSz="594360">
              <a:defRPr sz="5688"/>
            </a:pPr>
            <a:r>
              <a:t>如果書籍印刷需要書籍原始檔與封面原始檔，封面原始圖放在 pCloud 雲端這是短網址，連結相同位置</a:t>
            </a:r>
            <a:r>
              <a:rPr u="sng">
                <a:hlinkClick r:id="rId2" invalidUrl="" action="" tgtFrame="" tooltip="" history="1" highlightClick="0" endSnd="0"/>
              </a:rPr>
              <a:t>http://u.pc.cd/Mx3italK</a:t>
            </a:r>
            <a:r>
              <a:t> 供有需要的下載。因為雲端下載流量有限制，如無印刷需求者避免下載！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在台灣可以加入 LINE 群組，這是台灣朋友私下發展的組織，與我本人無關，小心注意，群組複雜，不要隨便相信不屬於CLEC 的投資哲學與其他六類投資！可能是詐騙！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378618" indent="-378618" defTabSz="437514">
              <a:defRPr sz="4187"/>
            </a:pPr>
            <a:r>
              <a:t>在台灣可以加入 LINE 群組，這是台灣朋友私下發展的組織，與我本人無關，小心注意，群組複雜，不要隨便相信不屬於CLEC 的投資哲學與其他六類投資！可能是詐騙！</a:t>
            </a:r>
          </a:p>
          <a:p>
            <a:pPr marL="378618" indent="-378618" defTabSz="437514">
              <a:defRPr sz="4187"/>
            </a:pPr>
          </a:p>
          <a:p>
            <a:pPr marL="378618" indent="-378618" defTabSz="437514">
              <a:defRPr sz="4187"/>
            </a:pPr>
            <a:r>
              <a:t>有分成四個群組。</a:t>
            </a:r>
          </a:p>
          <a:p>
            <a:pPr marL="378618" indent="-378618" defTabSz="437514">
              <a:defRPr sz="4187"/>
            </a:pPr>
            <a:r>
              <a:t>第一社群，教學買入社群。</a:t>
            </a:r>
          </a:p>
          <a:p>
            <a:pPr marL="378618" indent="-378618" defTabSz="437514">
              <a:defRPr sz="4187"/>
            </a:pPr>
            <a:r>
              <a:t>第二社群，教學借貸社群。</a:t>
            </a:r>
          </a:p>
          <a:p>
            <a:pPr marL="378618" indent="-378618" defTabSz="437514">
              <a:defRPr sz="4187"/>
            </a:pPr>
            <a:r>
              <a:t>第三社群，心靈社群，討論花錢。</a:t>
            </a:r>
          </a:p>
          <a:p>
            <a:pPr marL="378618" indent="-378618" defTabSz="437514">
              <a:defRPr sz="4187"/>
            </a:pPr>
            <a:r>
              <a:t>第四社群，自由社群，大家開始花式變化，自由討論。</a:t>
            </a:r>
          </a:p>
          <a:p>
            <a:pPr marL="378618" indent="-378618" defTabSz="437514">
              <a:defRPr sz="4187"/>
            </a:pPr>
          </a:p>
          <a:p>
            <a:pPr marL="378618" indent="-378618" defTabSz="437514">
              <a:defRPr sz="4187"/>
            </a:pPr>
            <a:r>
              <a:t>請他加入第一第二，第四社群也可以。</a:t>
            </a:r>
          </a:p>
          <a:p>
            <a:pPr marL="378618" indent="-378618" defTabSz="437514">
              <a:defRPr sz="4187"/>
            </a:pPr>
            <a:r>
              <a:t>您已被邀請加入「初學00662指數投資教學-第一社群」！請點選以下連結加入社群！</a:t>
            </a:r>
          </a:p>
          <a:p>
            <a:pPr marL="378618" indent="-378618" defTabSz="437514">
              <a:defRPr sz="4187"/>
            </a:pPr>
            <a:r>
              <a:rPr u="sng">
                <a:hlinkClick r:id="rId2" invalidUrl="" action="" tgtFrame="" tooltip="" history="1" highlightClick="0" endSnd="0"/>
              </a:rPr>
              <a:t>https://line.me/ti/g2/KSVfvmnhxJe5O124pwszD0GZfOeOIN0LFPnWAg?utm_source=invitation&amp;utm_medium=link_copy&amp;utm_campaign=default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這是CLEC影片備份的資料，最新影片也會上傳，大家都可以自由下載自行上傳到各大平台宣傳，容量大約164GB，請有需要留存的朋友，自行前往下載備份，謝謝(感謝)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這是CLEC影片備份的資料，最新影片也會上傳，大家都可以自由下載自行上傳到各大平台宣傳，容量大約164GB，請有需要留存的朋友，自行前往下載備份，謝謝(感謝)</a:t>
            </a:r>
          </a:p>
          <a:p>
            <a:pPr/>
            <a:r>
              <a:t>https://drive.google.com/drive/folders/15w1uMdiay_H4O0cIuwkdn5Jfv5djyONd?usp=drive_link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3" name="pasted-image.pdf" descr="pasted-image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576608" y="1023970"/>
            <a:ext cx="11230785" cy="2543716"/>
          </a:xfrm>
          <a:prstGeom prst="rect">
            <a:avLst/>
          </a:prstGeom>
          <a:ln w="12700">
            <a:miter lim="400000"/>
          </a:ln>
        </p:spPr>
      </p:pic>
      <p:sp>
        <p:nvSpPr>
          <p:cNvPr id="184" name="Clubhouse 輕鬆 聊 投資"/>
          <p:cNvSpPr txBox="1"/>
          <p:nvPr/>
        </p:nvSpPr>
        <p:spPr>
          <a:xfrm>
            <a:off x="5762500" y="4974676"/>
            <a:ext cx="12859000" cy="3302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normAutofit fontScale="100000" lnSpcReduction="0"/>
          </a:bodyPr>
          <a:lstStyle>
            <a:lvl1pPr defTabSz="1270127">
              <a:lnSpc>
                <a:spcPct val="80000"/>
              </a:lnSpc>
              <a:defRPr b="0" spc="-91" sz="9125">
                <a:solidFill>
                  <a:srgbClr val="056FA0"/>
                </a:solidFill>
                <a:latin typeface="Canela Bold"/>
                <a:ea typeface="Canela Bold"/>
                <a:cs typeface="Canela Bold"/>
                <a:sym typeface="Canela Bold"/>
              </a:defRPr>
            </a:lvl1pPr>
          </a:lstStyle>
          <a:p>
            <a:pPr/>
            <a:r>
              <a:t>Clubhouse 輕鬆 聊 投資</a:t>
            </a:r>
          </a:p>
        </p:txBody>
      </p:sp>
      <p:sp>
        <p:nvSpPr>
          <p:cNvPr id="185" name="巿場長期只有上漲"/>
          <p:cNvSpPr txBox="1"/>
          <p:nvPr>
            <p:ph type="body" sz="quarter" idx="1"/>
          </p:nvPr>
        </p:nvSpPr>
        <p:spPr>
          <a:xfrm>
            <a:off x="6400800" y="3894747"/>
            <a:ext cx="10719166" cy="1455527"/>
          </a:xfrm>
          <a:prstGeom prst="rect">
            <a:avLst/>
          </a:prstGeom>
        </p:spPr>
        <p:txBody>
          <a:bodyPr anchor="t"/>
          <a:lstStyle>
            <a:lvl1pPr marL="0" indent="0" algn="ctr" defTabSz="627379">
              <a:spcBef>
                <a:spcPts val="4400"/>
              </a:spcBef>
              <a:buSzTx/>
              <a:buNone/>
              <a:defRPr b="1" sz="76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巿場長期只有上漲</a:t>
            </a:r>
          </a:p>
        </p:txBody>
      </p:sp>
      <p:sp>
        <p:nvSpPr>
          <p:cNvPr id="186" name="CLEC (California Life Enrichment Club )…"/>
          <p:cNvSpPr txBox="1"/>
          <p:nvPr/>
        </p:nvSpPr>
        <p:spPr>
          <a:xfrm>
            <a:off x="5132107" y="7710754"/>
            <a:ext cx="14119786" cy="50079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 defTabSz="587022">
              <a:defRPr b="0" spc="-58" sz="5800">
                <a:solidFill>
                  <a:srgbClr val="056FA0"/>
                </a:solidFill>
                <a:latin typeface="Avenir Next Medium"/>
                <a:ea typeface="Avenir Next Medium"/>
                <a:cs typeface="Avenir Next Medium"/>
                <a:sym typeface="Avenir Next Medium"/>
              </a:defRPr>
            </a:pPr>
            <a:r>
              <a:t>CLEC (California Life Enrichment Club )</a:t>
            </a:r>
          </a:p>
          <a:p>
            <a:pPr defTabSz="587022">
              <a:defRPr b="0" spc="-58" sz="5800">
                <a:solidFill>
                  <a:srgbClr val="056FA0"/>
                </a:solidFill>
                <a:latin typeface="Avenir Next Medium"/>
                <a:ea typeface="Avenir Next Medium"/>
                <a:cs typeface="Avenir Next Medium"/>
                <a:sym typeface="Avenir Next Medium"/>
              </a:defRPr>
            </a:pPr>
            <a:r>
              <a:t> 投資理財頻道</a:t>
            </a:r>
          </a:p>
          <a:p>
            <a:pPr defTabSz="587022">
              <a:defRPr b="0" spc="-58" sz="5800">
                <a:solidFill>
                  <a:srgbClr val="056FA0"/>
                </a:solidFill>
                <a:latin typeface="Avenir Next Medium"/>
                <a:ea typeface="Avenir Next Medium"/>
                <a:cs typeface="Avenir Next Medium"/>
                <a:sym typeface="Avenir Next Medium"/>
              </a:defRPr>
            </a:pPr>
            <a:r>
              <a:t>2026年7月11日</a:t>
            </a:r>
          </a:p>
          <a:p>
            <a:pPr defTabSz="587022">
              <a:defRPr b="0" spc="-58" sz="5800">
                <a:solidFill>
                  <a:srgbClr val="056FA0"/>
                </a:solidFill>
                <a:latin typeface="Avenir Next Medium"/>
                <a:ea typeface="Avenir Next Medium"/>
                <a:cs typeface="Avenir Next Medium"/>
                <a:sym typeface="Avenir Next Medium"/>
              </a:defRPr>
            </a:pPr>
            <a:r>
              <a:t>X 平台影片編號00573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能夠投資的錢立即市以價買進，…"/>
          <p:cNvSpPr txBox="1"/>
          <p:nvPr>
            <p:ph type="body" idx="1"/>
          </p:nvPr>
        </p:nvSpPr>
        <p:spPr>
          <a:xfrm>
            <a:off x="121249" y="911745"/>
            <a:ext cx="24141502" cy="11348416"/>
          </a:xfrm>
          <a:prstGeom prst="rect">
            <a:avLst/>
          </a:prstGeom>
        </p:spPr>
        <p:txBody>
          <a:bodyPr/>
          <a:lstStyle/>
          <a:p>
            <a:pPr marL="0" indent="0" algn="ctr" defTabSz="429259">
              <a:buSzTx/>
              <a:buNone/>
              <a:defRPr sz="10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defRPr>
            </a:pPr>
            <a:r>
              <a:t>能夠投資的錢立即市以價買進，</a:t>
            </a:r>
          </a:p>
          <a:p>
            <a:pPr marL="0" indent="0" algn="ctr" defTabSz="429259">
              <a:buSzTx/>
              <a:buNone/>
              <a:defRPr sz="10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defRPr>
            </a:pPr>
            <a:r>
              <a:t>打死不賣！買完就睡覺。</a:t>
            </a:r>
          </a:p>
          <a:p>
            <a:pPr marL="0" indent="0" algn="ctr" defTabSz="429259">
              <a:buSzTx/>
              <a:buNone/>
              <a:defRPr sz="10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defRPr>
            </a:pPr>
            <a:r>
              <a:t>哪一個字看不懂</a:t>
            </a:r>
          </a:p>
          <a:p>
            <a:pPr marL="0" indent="0" algn="ctr" defTabSz="429259">
              <a:buSzTx/>
              <a:buNone/>
              <a:defRPr sz="10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defRPr>
            </a:pPr>
            <a:r>
              <a:t>不要再問這樣買可以嗎要分批嗎？</a:t>
            </a:r>
          </a:p>
          <a:p>
            <a:pPr marL="0" indent="0" algn="ctr" defTabSz="429259">
              <a:buSzTx/>
              <a:buNone/>
              <a:defRPr sz="10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defRPr>
            </a:pPr>
            <a:r>
              <a:t>更不要說要等下跌再買進，你不是神！</a:t>
            </a:r>
          </a:p>
          <a:p>
            <a:pPr marL="0" indent="0" algn="ctr" defTabSz="429259">
              <a:buSzTx/>
              <a:buNone/>
              <a:defRPr sz="10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defRPr>
            </a:pPr>
            <a:r>
              <a:t>等待是最笨策略！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任何保險立即直接解約贖回，自己投資，資產一輩子會增長四個零，你拿回十萬，一輩子會變十億！你自己可以成長成十億百億，何必放在保險公司爛呢？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514350" indent="-514350" defTabSz="594360">
              <a:defRPr sz="5688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defRPr>
            </a:pPr>
            <a:r>
              <a:t>任何保險立即直接解約贖回，自己投資，資產一輩子會增長四個零，你拿回十萬，一輩子會變十億！你自己可以成長成十億百億，何必放在保險公司爛呢？</a:t>
            </a:r>
          </a:p>
          <a:p>
            <a:pPr marL="514350" indent="-514350" defTabSz="594360">
              <a:defRPr sz="5688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defRPr>
            </a:pPr>
          </a:p>
          <a:p>
            <a:pPr marL="514350" indent="-514350" defTabSz="594360">
              <a:defRPr sz="5688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defRPr>
            </a:pPr>
            <a:r>
              <a:t>不要再問保險借款的事！不要用保單借款，這樣做會窮上加窮！</a:t>
            </a:r>
          </a:p>
          <a:p>
            <a:pPr marL="514350" indent="-514350" defTabSz="594360">
              <a:defRPr sz="5688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defRPr>
            </a:pPr>
          </a:p>
          <a:p>
            <a:pPr marL="514350" indent="-514350" defTabSz="594360">
              <a:defRPr sz="5688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defRPr>
            </a:pPr>
            <a:r>
              <a:t>不要保險，不要保險，不要保險！遠離保險遠離做保險經紀的朋友。</a:t>
            </a:r>
          </a:p>
          <a:p>
            <a:pPr marL="514350" indent="-514350" defTabSz="594360">
              <a:defRPr sz="5688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defRPr>
            </a:pPr>
          </a:p>
          <a:p>
            <a:pPr marL="514350" indent="-514350" defTabSz="594360">
              <a:defRPr sz="5688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defRPr>
            </a:pPr>
            <a:r>
              <a:t>有保險的立即馬上找附近臨櫃解約，無需跟你的保險經紀糾纏！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投資不需要知道很多，以下的不要問：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642937" indent="-642937" defTabSz="742950">
              <a:defRPr sz="7110"/>
            </a:pPr>
            <a:r>
              <a:t>投資不需要知道很多，以下的不要問：</a:t>
            </a:r>
          </a:p>
          <a:p>
            <a:pPr lvl="1" marL="1214437" indent="-642937" defTabSz="742950">
              <a:defRPr sz="7110"/>
            </a:pPr>
            <a:r>
              <a:t>不要問個股。也不要問我沒提的其他標的。</a:t>
            </a:r>
          </a:p>
          <a:p>
            <a:pPr lvl="1" marL="1214437" indent="-642937" defTabSz="742950">
              <a:defRPr sz="7110"/>
            </a:pPr>
            <a:r>
              <a:t>不要問何時買？不要問何時賣？</a:t>
            </a:r>
          </a:p>
          <a:p>
            <a:pPr lvl="1" marL="1214437" indent="-642937" defTabSz="742950">
              <a:defRPr sz="7110"/>
            </a:pPr>
            <a:r>
              <a:t>不要問什麼時候會下跌？不要問何時會上漲？</a:t>
            </a:r>
          </a:p>
          <a:p>
            <a:pPr lvl="1" marL="1214437" indent="-642937" defTabSz="742950">
              <a:defRPr sz="7110"/>
            </a:pPr>
            <a:r>
              <a:t>不要問還會跌嗎？不要問會跌到哪？</a:t>
            </a:r>
          </a:p>
          <a:p>
            <a:pPr lvl="1" marL="1214437" indent="-642937" defTabSz="742950">
              <a:defRPr sz="7110"/>
            </a:pPr>
            <a:r>
              <a:t>不要問還會漲嗎？不要問會漲到哪？</a:t>
            </a:r>
          </a:p>
          <a:p>
            <a:pPr marL="642937" indent="-642937" defTabSz="742950">
              <a:defRPr sz="7110"/>
            </a:pPr>
            <a:r>
              <a:t>投資不是懂越多越好，有錢就買，打死不賣，才是關鍵重點。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分為兩個資料夾「簡報講義」與「教學資料」，目前權限開放「檢視」、「下載」給知道連結的學員：…"/>
          <p:cNvSpPr txBox="1"/>
          <p:nvPr>
            <p:ph type="body" idx="1"/>
          </p:nvPr>
        </p:nvSpPr>
        <p:spPr>
          <a:xfrm>
            <a:off x="1689100" y="890134"/>
            <a:ext cx="21005800" cy="10160001"/>
          </a:xfrm>
          <a:prstGeom prst="rect">
            <a:avLst/>
          </a:prstGeom>
        </p:spPr>
        <p:txBody>
          <a:bodyPr/>
          <a:lstStyle/>
          <a:p>
            <a:pPr marL="550068" indent="-550068" defTabSz="635634">
              <a:defRPr sz="6083"/>
            </a:pPr>
            <a:r>
              <a:t>分為兩個資料夾「簡報講義」與「教學資料」，目前權限開放「檢視」、「下載」給知道連結的學員：</a:t>
            </a:r>
          </a:p>
          <a:p>
            <a:pPr marL="550068" indent="-550068" defTabSz="635634">
              <a:defRPr sz="6083"/>
            </a:pPr>
            <a:r>
              <a:rPr u="sng">
                <a:hlinkClick r:id="rId2" invalidUrl="" action="" tgtFrame="" tooltip="" history="1" highlightClick="0" endSnd="0"/>
              </a:rPr>
              <a:t>https://u.pcloud.link/publink/show?code=kZMnsU5Z40xmWvQkcy5XmJsTEzSqs4VUmuPX</a:t>
            </a:r>
          </a:p>
          <a:p>
            <a:pPr marL="550068" indent="-550068" defTabSz="635634">
              <a:defRPr sz="6083"/>
            </a:pPr>
          </a:p>
          <a:p>
            <a:pPr marL="550068" indent="-550068" defTabSz="635634">
              <a:defRPr sz="6083"/>
            </a:pPr>
            <a:r>
              <a:t>這是短網址，連結相同位置</a:t>
            </a:r>
          </a:p>
          <a:p>
            <a:pPr marL="550068" indent="-550068" defTabSz="635634">
              <a:defRPr sz="6083"/>
            </a:pPr>
            <a:r>
              <a:rPr u="sng">
                <a:hlinkClick r:id="rId3" invalidUrl="" action="" tgtFrame="" tooltip="" history="1" highlightClick="0" endSnd="0"/>
              </a:rPr>
              <a:t>http://u.pc.cd/Mx3italK</a:t>
            </a:r>
          </a:p>
          <a:p>
            <a:pPr marL="550068" indent="-550068" defTabSz="635634">
              <a:defRPr sz="6083"/>
            </a:pPr>
          </a:p>
          <a:p>
            <a:pPr marL="550068" indent="-550068" defTabSz="635634">
              <a:defRPr sz="6083"/>
            </a:pPr>
            <a:r>
              <a:t>無需註冊，在大陸的朋友一樣可以正常下載。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有問題可以在X平台 臉書留言，或寫Email 給我！clec.hq.director@gmail.com 。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有問題可以在X平台 臉書留言，或寫Email 給我！</a:t>
            </a:r>
            <a:r>
              <a:rPr u="sng">
                <a:hlinkClick r:id="rId2" invalidUrl="" action="" tgtFrame="" tooltip="" history="1" highlightClick="0" endSnd="0"/>
              </a:rPr>
              <a:t>clec.hq.director@gmail.com</a:t>
            </a:r>
            <a:r>
              <a:t> 。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市場震盪於我無關！…"/>
          <p:cNvSpPr txBox="1"/>
          <p:nvPr>
            <p:ph type="body" idx="4294967295"/>
          </p:nvPr>
        </p:nvSpPr>
        <p:spPr>
          <a:xfrm>
            <a:off x="1278521" y="2663777"/>
            <a:ext cx="16322191" cy="10049395"/>
          </a:xfrm>
          <a:prstGeom prst="rect">
            <a:avLst/>
          </a:prstGeom>
        </p:spPr>
        <p:txBody>
          <a:bodyPr lIns="71437" tIns="71437" rIns="71437" bIns="71437"/>
          <a:lstStyle/>
          <a:p>
            <a:pPr marL="786923" indent="-786923" defTabSz="562994">
              <a:spcBef>
                <a:spcPts val="4000"/>
              </a:spcBef>
              <a:buSzPct val="145000"/>
              <a:defRPr sz="5518">
                <a:solidFill>
                  <a:srgbClr val="056FA0"/>
                </a:solidFill>
              </a:defRPr>
            </a:pPr>
            <a:r>
              <a:t>市場震盪於我無關！</a:t>
            </a:r>
          </a:p>
          <a:p>
            <a:pPr marL="786923" indent="-786923" defTabSz="562994">
              <a:spcBef>
                <a:spcPts val="4000"/>
              </a:spcBef>
              <a:buSzPct val="145000"/>
              <a:defRPr sz="5518">
                <a:solidFill>
                  <a:srgbClr val="056FA0"/>
                </a:solidFill>
              </a:defRPr>
            </a:pPr>
            <a:r>
              <a:t>國際局勢與我無關！</a:t>
            </a:r>
          </a:p>
          <a:p>
            <a:pPr marL="786923" indent="-786923" defTabSz="562994">
              <a:spcBef>
                <a:spcPts val="4000"/>
              </a:spcBef>
              <a:buSzPct val="145000"/>
              <a:defRPr sz="5518">
                <a:solidFill>
                  <a:srgbClr val="056FA0"/>
                </a:solidFill>
              </a:defRPr>
            </a:pPr>
            <a:r>
              <a:t>市場分析與我無關！</a:t>
            </a:r>
          </a:p>
          <a:p>
            <a:pPr marL="786923" indent="-786923" defTabSz="562994">
              <a:spcBef>
                <a:spcPts val="4000"/>
              </a:spcBef>
              <a:buSzPct val="145000"/>
              <a:defRPr sz="5518">
                <a:solidFill>
                  <a:srgbClr val="056FA0"/>
                </a:solidFill>
              </a:defRPr>
            </a:pPr>
            <a:r>
              <a:t>財務報表與我無關！</a:t>
            </a:r>
          </a:p>
          <a:p>
            <a:pPr marL="786923" indent="-786923" defTabSz="562994">
              <a:spcBef>
                <a:spcPts val="4000"/>
              </a:spcBef>
              <a:buSzPct val="145000"/>
              <a:defRPr sz="5518">
                <a:solidFill>
                  <a:srgbClr val="056FA0"/>
                </a:solidFill>
              </a:defRPr>
            </a:pPr>
            <a:r>
              <a:t>經濟局勢與我無關！</a:t>
            </a:r>
          </a:p>
          <a:p>
            <a:pPr marL="786923" indent="-786923" defTabSz="562994">
              <a:spcBef>
                <a:spcPts val="4000"/>
              </a:spcBef>
              <a:buSzPct val="145000"/>
              <a:defRPr sz="5518">
                <a:solidFill>
                  <a:srgbClr val="056FA0"/>
                </a:solidFill>
              </a:defRPr>
            </a:pPr>
            <a:r>
              <a:t>所有一切與我無關！</a:t>
            </a:r>
          </a:p>
          <a:p>
            <a:pPr marL="786923" indent="-786923" defTabSz="562994">
              <a:spcBef>
                <a:spcPts val="4000"/>
              </a:spcBef>
              <a:buSzPct val="145000"/>
              <a:defRPr sz="5518">
                <a:solidFill>
                  <a:srgbClr val="056FA0"/>
                </a:solidFill>
              </a:defRPr>
            </a:pPr>
            <a:r>
              <a:t>無視市場聲色起伏！</a:t>
            </a:r>
          </a:p>
        </p:txBody>
      </p:sp>
      <p:sp>
        <p:nvSpPr>
          <p:cNvPr id="199" name="`"/>
          <p:cNvSpPr txBox="1"/>
          <p:nvPr>
            <p:ph type="title"/>
          </p:nvPr>
        </p:nvSpPr>
        <p:spPr>
          <a:xfrm>
            <a:off x="4524785" y="200235"/>
            <a:ext cx="15609095" cy="2202290"/>
          </a:xfrm>
          <a:prstGeom prst="rect">
            <a:avLst/>
          </a:prstGeom>
        </p:spPr>
        <p:txBody>
          <a:bodyPr lIns="71437" tIns="71437" rIns="71437" bIns="71437"/>
          <a:lstStyle>
            <a:lvl1pPr defTabSz="821531">
              <a:defRPr sz="11200">
                <a:solidFill>
                  <a:srgbClr val="056FA0"/>
                </a:solidFill>
              </a:defRPr>
            </a:lvl1pPr>
          </a:lstStyle>
          <a:p>
            <a:pPr/>
            <a:r>
              <a:t>`</a:t>
            </a:r>
          </a:p>
        </p:txBody>
      </p:sp>
      <p:grpSp>
        <p:nvGrpSpPr>
          <p:cNvPr id="203" name="群組 6"/>
          <p:cNvGrpSpPr/>
          <p:nvPr/>
        </p:nvGrpSpPr>
        <p:grpSpPr>
          <a:xfrm>
            <a:off x="8941483" y="2963403"/>
            <a:ext cx="15077755" cy="9450143"/>
            <a:chOff x="0" y="0"/>
            <a:chExt cx="15077754" cy="9450142"/>
          </a:xfrm>
        </p:grpSpPr>
        <p:pic>
          <p:nvPicPr>
            <p:cNvPr id="200" name="影像" descr="影像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1" y="0"/>
              <a:ext cx="15077755" cy="945014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201" name="文字方塊 4"/>
            <p:cNvSpPr txBox="1"/>
            <p:nvPr/>
          </p:nvSpPr>
          <p:spPr>
            <a:xfrm>
              <a:off x="5492746" y="5292390"/>
              <a:ext cx="1507190" cy="19483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>
              <a:lvl1pPr defTabSz="821531">
                <a:defRPr sz="4400"/>
              </a:lvl1pPr>
            </a:lstStyle>
            <a:p>
              <a:pPr/>
              <a:r>
                <a:t>安</a:t>
              </a:r>
            </a:p>
          </p:txBody>
        </p:sp>
        <p:sp>
          <p:nvSpPr>
            <p:cNvPr id="202" name="文字方塊 5"/>
            <p:cNvSpPr txBox="1"/>
            <p:nvPr/>
          </p:nvSpPr>
          <p:spPr>
            <a:xfrm>
              <a:off x="9314423" y="5334780"/>
              <a:ext cx="1507190" cy="19483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>
              <a:lvl1pPr defTabSz="821531">
                <a:defRPr sz="4400"/>
              </a:lvl1pPr>
            </a:lstStyle>
            <a:p>
              <a:pPr/>
              <a:r>
                <a:t>心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4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9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down)" transition="in">
                                      <p:cBhvr>
                                        <p:cTn id="7" dur="500"/>
                                        <p:tgtEl>
                                          <p:spTgt spid="19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Class="entr" nodeType="withEffect" presetSubtype="4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1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down)" transition="in">
                                      <p:cBhvr>
                                        <p:cTn id="10" dur="500"/>
                                        <p:tgtEl>
                                          <p:spTgt spid="1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Subtype="4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down)" transition="in">
                                      <p:cBhvr>
                                        <p:cTn id="15" dur="500"/>
                                        <p:tgtEl>
                                          <p:spTgt spid="1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Class="entr" nodeType="clickEffect" presetSubtype="4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1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down)" transition="in">
                                      <p:cBhvr>
                                        <p:cTn id="20" dur="500"/>
                                        <p:tgtEl>
                                          <p:spTgt spid="1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clickEffect" presetSubtype="4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9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down)" transition="in">
                                      <p:cBhvr>
                                        <p:cTn id="25" dur="500"/>
                                        <p:tgtEl>
                                          <p:spTgt spid="19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Class="entr" nodeType="clickEffect" presetSubtype="4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9" fill="hold"/>
                                        <p:tgtEl>
                                          <p:spTgt spid="19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down)" transition="in">
                                      <p:cBhvr>
                                        <p:cTn id="30" dur="500"/>
                                        <p:tgtEl>
                                          <p:spTgt spid="19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Class="entr" nodeType="clickEffect" presetSubtype="4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19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down)" transition="in">
                                      <p:cBhvr>
                                        <p:cTn id="35" dur="500"/>
                                        <p:tgtEl>
                                          <p:spTgt spid="19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Class="entr" nodeType="clickEffect" presetSubtype="4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9" fill="hold"/>
                                        <p:tgtEl>
                                          <p:spTgt spid="19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down)" transition="in">
                                      <p:cBhvr>
                                        <p:cTn id="40" dur="500"/>
                                        <p:tgtEl>
                                          <p:spTgt spid="19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198" grpId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免責宣告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355600">
              <a:defRPr b="1" sz="8300">
                <a:solidFill>
                  <a:srgbClr val="056FA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免責宣告</a:t>
            </a:r>
          </a:p>
        </p:txBody>
      </p:sp>
      <p:sp>
        <p:nvSpPr>
          <p:cNvPr id="206" name="自2023年7月起，我們已開始註銷「CLEC 教育學院」公司登記與非營利組織程序，並將所有名稱更改為「CLEC 投資理財頻道」，原為「CLEC 投資理財教育學院」。還是會用CLEC ，提醒大家，除非為James Chen本人，否則與我們無關，請勿受騙。…"/>
          <p:cNvSpPr txBox="1"/>
          <p:nvPr>
            <p:ph type="body" idx="1"/>
          </p:nvPr>
        </p:nvSpPr>
        <p:spPr>
          <a:xfrm>
            <a:off x="1689100" y="2921902"/>
            <a:ext cx="21005800" cy="10024747"/>
          </a:xfrm>
          <a:prstGeom prst="rect">
            <a:avLst/>
          </a:prstGeom>
        </p:spPr>
        <p:txBody>
          <a:bodyPr/>
          <a:lstStyle/>
          <a:p>
            <a:pPr marL="0" indent="0" defTabSz="511809">
              <a:spcBef>
                <a:spcPts val="3600"/>
              </a:spcBef>
              <a:buSzTx/>
              <a:buNone/>
              <a:defRPr sz="3720">
                <a:solidFill>
                  <a:srgbClr val="000000"/>
                </a:solidFill>
              </a:defRPr>
            </a:pPr>
            <a:r>
              <a:t>自2023年7月起，我們已開始註銷「CLEC 教育學院」公司登記與非營利組織程序，並將所有名稱更改為「CLEC 投資理財頻道」，原為「CLEC 投資理財教育學院」。還是會用CLEC ，提醒大家，除非為James Chen本人，否則與我們無關，請勿受騙。</a:t>
            </a:r>
          </a:p>
          <a:p>
            <a:pPr marL="0" indent="0" defTabSz="511809">
              <a:spcBef>
                <a:spcPts val="3600"/>
              </a:spcBef>
              <a:buSzTx/>
              <a:buNone/>
              <a:defRPr sz="3720">
                <a:solidFill>
                  <a:srgbClr val="000000"/>
                </a:solidFill>
              </a:defRPr>
            </a:pPr>
            <a:r>
              <a:t>我們影片及相關內容僅供教育目的，無營利行為。我們沒有任何討論群組或社團，如果有人邀请您加入，請小心詐騙。</a:t>
            </a:r>
          </a:p>
          <a:p>
            <a:pPr marL="0" indent="0" defTabSz="511809">
              <a:spcBef>
                <a:spcPts val="3600"/>
              </a:spcBef>
              <a:buSzTx/>
              <a:buNone/>
              <a:defRPr sz="3720">
                <a:solidFill>
                  <a:srgbClr val="000000"/>
                </a:solidFill>
              </a:defRPr>
            </a:pPr>
            <a:r>
              <a:t>我們近二十多年來一直致力於義務教學，</a:t>
            </a:r>
            <a:r>
              <a:rPr b="1" u="sng">
                <a:solidFill>
                  <a:srgbClr val="316F9E"/>
                </a:solidFill>
              </a:rPr>
              <a:t>從未從中獲利</a:t>
            </a:r>
            <a:r>
              <a:t>。請勿相信任何收費的投資建議。雖然YouTube影片可能出現廣告，但這不是我們所能控制，也不會從中獲利。</a:t>
            </a:r>
          </a:p>
          <a:p>
            <a:pPr marL="0" indent="0" defTabSz="511809">
              <a:spcBef>
                <a:spcPts val="3600"/>
              </a:spcBef>
              <a:buSzTx/>
              <a:buNone/>
              <a:defRPr sz="3720">
                <a:solidFill>
                  <a:srgbClr val="000000"/>
                </a:solidFill>
              </a:defRPr>
            </a:pPr>
            <a:r>
              <a:t>我們提供的所有資訊僅為個人經驗分享，並非專業投資顧問（Certified Financial Advisor/Planner）建議。投資決策應基於個人研究，不應僅依賴影片內容。</a:t>
            </a:r>
          </a:p>
          <a:p>
            <a:pPr marL="0" indent="0" defTabSz="511809">
              <a:spcBef>
                <a:spcPts val="3600"/>
              </a:spcBef>
              <a:buSzTx/>
              <a:buNone/>
              <a:defRPr sz="3720">
                <a:solidFill>
                  <a:srgbClr val="000000"/>
                </a:solidFill>
              </a:defRPr>
            </a:pPr>
            <a:r>
              <a:t>投資風險高，可能導致重大損失。如果您無法承受短期內超過10%的虧損或幾年內超過20%的下跌，　　　則建議不要投資。請注意自己的現金流安全，並充分理解我們的投資哲學後再行動。投資需謹慎，　　　　所有決策均需自行負責。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投資者永遠極度樂觀！…"/>
          <p:cNvSpPr txBox="1"/>
          <p:nvPr>
            <p:ph type="body" idx="1"/>
          </p:nvPr>
        </p:nvSpPr>
        <p:spPr>
          <a:xfrm>
            <a:off x="1898368" y="684463"/>
            <a:ext cx="21005801" cy="12189914"/>
          </a:xfrm>
          <a:prstGeom prst="rect">
            <a:avLst/>
          </a:prstGeom>
        </p:spPr>
        <p:txBody>
          <a:bodyPr/>
          <a:lstStyle/>
          <a:p>
            <a:pPr marL="0" indent="0" algn="ctr" defTabSz="808990">
              <a:spcBef>
                <a:spcPts val="5700"/>
              </a:spcBef>
              <a:buSzTx/>
              <a:buNone/>
              <a:defRPr b="1" sz="10192"/>
            </a:pPr>
            <a:r>
              <a:t>投資者永遠極度樂觀！</a:t>
            </a:r>
          </a:p>
          <a:p>
            <a:pPr marL="0" indent="0" algn="ctr" defTabSz="808990">
              <a:spcBef>
                <a:spcPts val="5700"/>
              </a:spcBef>
              <a:buSzTx/>
              <a:buNone/>
              <a:defRPr b="1" sz="10192"/>
            </a:pPr>
            <a:r>
              <a:t>投資者永遠迎向陽光！</a:t>
            </a:r>
          </a:p>
          <a:p>
            <a:pPr marL="0" indent="0" algn="ctr" defTabSz="808990">
              <a:spcBef>
                <a:spcPts val="5700"/>
              </a:spcBef>
              <a:buSzTx/>
              <a:buNone/>
              <a:defRPr b="1" sz="10192"/>
            </a:pPr>
            <a:r>
              <a:t>市場終將上漲！</a:t>
            </a:r>
          </a:p>
          <a:p>
            <a:pPr marL="0" indent="0" algn="ctr" defTabSz="808990">
              <a:spcBef>
                <a:spcPts val="5700"/>
              </a:spcBef>
              <a:buSzTx/>
              <a:buNone/>
              <a:defRPr b="1" sz="10192"/>
            </a:pPr>
            <a:r>
              <a:t>投資需要忍耐！</a:t>
            </a:r>
          </a:p>
          <a:p>
            <a:pPr marL="0" indent="0" algn="ctr" defTabSz="808990">
              <a:spcBef>
                <a:spcPts val="5700"/>
              </a:spcBef>
              <a:buSzTx/>
              <a:buNone/>
              <a:defRPr b="1" sz="10192"/>
            </a:pPr>
            <a:r>
              <a:t>財富值得等待！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訂閱、留言、按👍、轉發分享…"/>
          <p:cNvSpPr txBox="1"/>
          <p:nvPr>
            <p:ph type="title"/>
          </p:nvPr>
        </p:nvSpPr>
        <p:spPr>
          <a:xfrm>
            <a:off x="480807" y="1455216"/>
            <a:ext cx="20806526" cy="9524197"/>
          </a:xfrm>
          <a:prstGeom prst="rect">
            <a:avLst/>
          </a:prstGeom>
        </p:spPr>
        <p:txBody>
          <a:bodyPr lIns="71437" tIns="71437" rIns="71437" bIns="71437"/>
          <a:lstStyle/>
          <a:p>
            <a:pPr defTabSz="1160859">
              <a:lnSpc>
                <a:spcPct val="80000"/>
              </a:lnSpc>
              <a:defRPr spc="-77" sz="7700">
                <a:solidFill>
                  <a:srgbClr val="056FA0"/>
                </a:solidFill>
                <a:latin typeface="Canela Bold"/>
                <a:ea typeface="Canela Bold"/>
                <a:cs typeface="Canela Bold"/>
                <a:sym typeface="Canela Bold"/>
              </a:defRPr>
            </a:pPr>
            <a:r>
              <a:t>訂閱、留言、按👍、轉發分享</a:t>
            </a:r>
          </a:p>
          <a:p>
            <a:pPr defTabSz="1160859">
              <a:lnSpc>
                <a:spcPct val="80000"/>
              </a:lnSpc>
              <a:defRPr spc="-77" sz="7700">
                <a:solidFill>
                  <a:srgbClr val="056FA0"/>
                </a:solidFill>
                <a:latin typeface="Canela Bold"/>
                <a:ea typeface="Canela Bold"/>
                <a:cs typeface="Canela Bold"/>
                <a:sym typeface="Canela Bold"/>
              </a:defRPr>
            </a:pPr>
            <a:r>
              <a:t>Apple Podcast 記得給五顆 ⭐️</a:t>
            </a:r>
          </a:p>
          <a:p>
            <a:pPr defTabSz="1160859">
              <a:lnSpc>
                <a:spcPct val="80000"/>
              </a:lnSpc>
              <a:defRPr spc="-77" sz="7700">
                <a:solidFill>
                  <a:srgbClr val="056FA0"/>
                </a:solidFill>
                <a:latin typeface="Canela Bold"/>
                <a:ea typeface="Canela Bold"/>
                <a:cs typeface="Canela Bold"/>
                <a:sym typeface="Canela Bold"/>
              </a:defRPr>
            </a:pPr>
            <a:r>
              <a:t>訂閱才能收到市場即時訊息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市場…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市場</a:t>
            </a:r>
          </a:p>
          <a:p>
            <a:pPr/>
            <a:r>
              <a:t>永遠持續上漲</a:t>
            </a:r>
          </a:p>
        </p:txBody>
      </p:sp>
      <p:sp>
        <p:nvSpPr>
          <p:cNvPr id="213" name="只漲不跌"/>
          <p:cNvSpPr txBox="1"/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>
            <a:lvl1pPr defTabSz="346709">
              <a:defRPr sz="5334"/>
            </a:lvl1pPr>
          </a:lstStyle>
          <a:p>
            <a:pPr/>
            <a:r>
              <a:t>只漲不跌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注意clubhouse這位詐騙"/>
          <p:cNvSpPr txBox="1"/>
          <p:nvPr>
            <p:ph type="title"/>
          </p:nvPr>
        </p:nvSpPr>
        <p:spPr>
          <a:xfrm>
            <a:off x="10653871" y="-712122"/>
            <a:ext cx="12322551" cy="3180762"/>
          </a:xfrm>
          <a:prstGeom prst="rect">
            <a:avLst/>
          </a:prstGeom>
        </p:spPr>
        <p:txBody>
          <a:bodyPr/>
          <a:lstStyle>
            <a:lvl1pPr defTabSz="652145">
              <a:defRPr sz="8848"/>
            </a:lvl1pPr>
          </a:lstStyle>
          <a:p>
            <a:pPr/>
            <a:r>
              <a:t>注意clubhouse這位詐騙</a:t>
            </a:r>
          </a:p>
        </p:txBody>
      </p:sp>
      <p:pic>
        <p:nvPicPr>
          <p:cNvPr id="216" name="IMG_3713.jpeg" descr="IMG_3713.jpeg"/>
          <p:cNvPicPr>
            <a:picLocks noChangeAspect="1"/>
          </p:cNvPicPr>
          <p:nvPr/>
        </p:nvPicPr>
        <p:blipFill>
          <a:blip r:embed="rId2">
            <a:extLst/>
          </a:blip>
          <a:srcRect l="0" t="0" r="0" b="8176"/>
          <a:stretch>
            <a:fillRect/>
          </a:stretch>
        </p:blipFill>
        <p:spPr>
          <a:xfrm>
            <a:off x="12210931" y="1608210"/>
            <a:ext cx="7892170" cy="12013645"/>
          </a:xfrm>
          <a:prstGeom prst="rect">
            <a:avLst/>
          </a:prstGeom>
          <a:ln w="12700">
            <a:miter lim="400000"/>
          </a:ln>
        </p:spPr>
      </p:pic>
      <p:pic>
        <p:nvPicPr>
          <p:cNvPr id="217" name="IMG_7891.jpeg" descr="IMG_7891.jpe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66470" y="1265107"/>
            <a:ext cx="10274213" cy="10000235"/>
          </a:xfrm>
          <a:prstGeom prst="rect">
            <a:avLst/>
          </a:prstGeom>
          <a:ln w="12700">
            <a:miter lim="400000"/>
          </a:ln>
        </p:spPr>
      </p:pic>
      <p:pic>
        <p:nvPicPr>
          <p:cNvPr id="218" name="截圖 2025-11-13 18.17.41.png" descr="截圖 2025-11-13 18.17.41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prstGeom prst="rect">
            <a:avLst/>
          </a:prstGeom>
          <a:ln w="12700">
            <a:miter lim="400000"/>
          </a:ln>
        </p:spPr>
      </p:pic>
      <p:sp>
        <p:nvSpPr>
          <p:cNvPr id="219" name="這ID是詐騙，他常常改變ID"/>
          <p:cNvSpPr txBox="1"/>
          <p:nvPr/>
        </p:nvSpPr>
        <p:spPr>
          <a:xfrm>
            <a:off x="14712584" y="3132975"/>
            <a:ext cx="9788587" cy="29758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8000"/>
            </a:lvl1pPr>
          </a:lstStyle>
          <a:p>
            <a:pPr/>
            <a:r>
              <a:t>這ID是詐騙，他常常改變ID</a:t>
            </a:r>
          </a:p>
        </p:txBody>
      </p:sp>
      <p:pic>
        <p:nvPicPr>
          <p:cNvPr id="220" name="截圖 2025-11-29 08.04.02.jpeg" descr="截圖 2025-11-29 08.04.02.jpeg"/>
          <p:cNvPicPr>
            <a:picLocks noChangeAspect="1"/>
          </p:cNvPicPr>
          <p:nvPr/>
        </p:nvPicPr>
        <p:blipFill>
          <a:blip r:embed="rId5">
            <a:extLst/>
          </a:blip>
          <a:srcRect l="0" t="297" r="0" b="32999"/>
          <a:stretch>
            <a:fillRect/>
          </a:stretch>
        </p:blipFill>
        <p:spPr>
          <a:xfrm>
            <a:off x="12250420" y="7422679"/>
            <a:ext cx="7813350" cy="6393050"/>
          </a:xfrm>
          <a:prstGeom prst="rect">
            <a:avLst/>
          </a:prstGeom>
          <a:ln w="12700">
            <a:miter lim="400000"/>
          </a:ln>
        </p:spPr>
      </p:pic>
      <p:sp>
        <p:nvSpPr>
          <p:cNvPr id="221" name="箭頭"/>
          <p:cNvSpPr/>
          <p:nvPr/>
        </p:nvSpPr>
        <p:spPr>
          <a:xfrm rot="8413187">
            <a:off x="16595162" y="6941451"/>
            <a:ext cx="4768645" cy="832455"/>
          </a:xfrm>
          <a:prstGeom prst="rightArrow">
            <a:avLst>
              <a:gd name="adj1" fmla="val 32000"/>
              <a:gd name="adj2" fmla="val 146459"/>
            </a:avLst>
          </a:prstGeom>
          <a:solidFill>
            <a:schemeClr val="accent5">
              <a:hueOff val="-82419"/>
              <a:satOff val="-9513"/>
              <a:lumOff val="-16343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注意clubhouse這位詐騙"/>
          <p:cNvSpPr txBox="1"/>
          <p:nvPr>
            <p:ph type="title"/>
          </p:nvPr>
        </p:nvSpPr>
        <p:spPr>
          <a:xfrm>
            <a:off x="10924595" y="-576759"/>
            <a:ext cx="12322552" cy="3180761"/>
          </a:xfrm>
          <a:prstGeom prst="rect">
            <a:avLst/>
          </a:prstGeom>
        </p:spPr>
        <p:txBody>
          <a:bodyPr/>
          <a:lstStyle>
            <a:lvl1pPr defTabSz="652145">
              <a:defRPr sz="8848"/>
            </a:lvl1pPr>
          </a:lstStyle>
          <a:p>
            <a:pPr/>
            <a:r>
              <a:t>注意clubhouse這位詐騙</a:t>
            </a:r>
          </a:p>
        </p:txBody>
      </p:sp>
      <p:pic>
        <p:nvPicPr>
          <p:cNvPr id="224" name="IMG_3713.jpeg" descr="IMG_3713.jpeg"/>
          <p:cNvPicPr>
            <a:picLocks noChangeAspect="1"/>
          </p:cNvPicPr>
          <p:nvPr/>
        </p:nvPicPr>
        <p:blipFill>
          <a:blip r:embed="rId2">
            <a:extLst/>
          </a:blip>
          <a:srcRect l="0" t="0" r="0" b="8176"/>
          <a:stretch>
            <a:fillRect/>
          </a:stretch>
        </p:blipFill>
        <p:spPr>
          <a:xfrm>
            <a:off x="12210931" y="1608210"/>
            <a:ext cx="7892170" cy="12013645"/>
          </a:xfrm>
          <a:prstGeom prst="rect">
            <a:avLst/>
          </a:prstGeom>
          <a:ln w="12700">
            <a:miter lim="400000"/>
          </a:ln>
        </p:spPr>
      </p:pic>
      <p:pic>
        <p:nvPicPr>
          <p:cNvPr id="225" name="IMG_7891.jpeg" descr="IMG_7891.jpe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66470" y="1265107"/>
            <a:ext cx="10274213" cy="10000235"/>
          </a:xfrm>
          <a:prstGeom prst="rect">
            <a:avLst/>
          </a:prstGeom>
          <a:ln w="12700">
            <a:miter lim="400000"/>
          </a:ln>
        </p:spPr>
      </p:pic>
      <p:pic>
        <p:nvPicPr>
          <p:cNvPr id="226" name="截圖 2025-11-13 18.17.41.png" descr="截圖 2025-11-13 18.17.41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prstGeom prst="rect">
            <a:avLst/>
          </a:prstGeom>
          <a:ln w="12700">
            <a:miter lim="400000"/>
          </a:ln>
        </p:spPr>
      </p:pic>
      <p:sp>
        <p:nvSpPr>
          <p:cNvPr id="227" name="這是詐騙新帳戶ID是詐騙，他常常改變ID"/>
          <p:cNvSpPr txBox="1"/>
          <p:nvPr/>
        </p:nvSpPr>
        <p:spPr>
          <a:xfrm>
            <a:off x="13373061" y="2479473"/>
            <a:ext cx="11298070" cy="29758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8000"/>
            </a:lvl1pPr>
          </a:lstStyle>
          <a:p>
            <a:pPr/>
            <a:r>
              <a:t>這是詐騙新帳戶ID是詐騙，他常常改變ID</a:t>
            </a:r>
          </a:p>
        </p:txBody>
      </p:sp>
      <p:sp>
        <p:nvSpPr>
          <p:cNvPr id="228" name="箭頭"/>
          <p:cNvSpPr/>
          <p:nvPr/>
        </p:nvSpPr>
        <p:spPr>
          <a:xfrm rot="8413187">
            <a:off x="16595162" y="6941451"/>
            <a:ext cx="4768645" cy="832455"/>
          </a:xfrm>
          <a:prstGeom prst="rightArrow">
            <a:avLst>
              <a:gd name="adj1" fmla="val 32000"/>
              <a:gd name="adj2" fmla="val 146459"/>
            </a:avLst>
          </a:prstGeom>
          <a:solidFill>
            <a:schemeClr val="accent5">
              <a:hueOff val="-82419"/>
              <a:satOff val="-9513"/>
              <a:lumOff val="-16343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pic>
        <p:nvPicPr>
          <p:cNvPr id="229" name="IMG_4465.png" descr="IMG_4465.png"/>
          <p:cNvPicPr>
            <a:picLocks noChangeAspect="1"/>
          </p:cNvPicPr>
          <p:nvPr/>
        </p:nvPicPr>
        <p:blipFill>
          <a:blip r:embed="rId5">
            <a:extLst/>
          </a:blip>
          <a:srcRect l="0" t="48123" r="0" b="19008"/>
          <a:stretch>
            <a:fillRect/>
          </a:stretch>
        </p:blipFill>
        <p:spPr>
          <a:xfrm>
            <a:off x="11537660" y="7855444"/>
            <a:ext cx="9004554" cy="6402815"/>
          </a:xfrm>
          <a:prstGeom prst="rect">
            <a:avLst/>
          </a:prstGeom>
          <a:ln w="12700">
            <a:miter lim="400000"/>
          </a:ln>
        </p:spPr>
      </p:pic>
      <p:sp>
        <p:nvSpPr>
          <p:cNvPr id="230" name="箭頭"/>
          <p:cNvSpPr/>
          <p:nvPr/>
        </p:nvSpPr>
        <p:spPr>
          <a:xfrm rot="8413187">
            <a:off x="16595162" y="6941451"/>
            <a:ext cx="4768645" cy="832455"/>
          </a:xfrm>
          <a:prstGeom prst="rightArrow">
            <a:avLst>
              <a:gd name="adj1" fmla="val 32000"/>
              <a:gd name="adj2" fmla="val 146459"/>
            </a:avLst>
          </a:prstGeom>
          <a:solidFill>
            <a:schemeClr val="accent5">
              <a:hueOff val="-82419"/>
              <a:satOff val="-9513"/>
              <a:lumOff val="-16343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2" name="IMG_0821.jpeg" descr="IMG_0821.jpeg"/>
          <p:cNvPicPr>
            <a:picLocks noChangeAspect="1"/>
          </p:cNvPicPr>
          <p:nvPr/>
        </p:nvPicPr>
        <p:blipFill>
          <a:blip r:embed="rId2">
            <a:extLst/>
          </a:blip>
          <a:srcRect l="0" t="0" r="0" b="0"/>
          <a:stretch>
            <a:fillRect/>
          </a:stretch>
        </p:blipFill>
        <p:spPr>
          <a:xfrm>
            <a:off x="1504361" y="0"/>
            <a:ext cx="6330462" cy="13716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33" name="IMG_0820.jpeg" descr="IMG_0820.jpe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6235743" y="-1"/>
            <a:ext cx="6330463" cy="13716001"/>
          </a:xfrm>
          <a:prstGeom prst="rect">
            <a:avLst/>
          </a:prstGeom>
          <a:ln w="12700">
            <a:miter lim="400000"/>
          </a:ln>
        </p:spPr>
      </p:pic>
      <p:sp>
        <p:nvSpPr>
          <p:cNvPr id="234" name="這是詐騙大家要小心，我不會直接跟你們聯絡，…"/>
          <p:cNvSpPr txBox="1"/>
          <p:nvPr/>
        </p:nvSpPr>
        <p:spPr>
          <a:xfrm>
            <a:off x="7910093" y="143841"/>
            <a:ext cx="8250317" cy="113197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8000">
                <a:solidFill>
                  <a:srgbClr val="E22400"/>
                </a:solidFill>
              </a:defRPr>
            </a:pPr>
            <a:r>
              <a:t>這是詐騙大家要小心，我不會直接跟你們聯絡，</a:t>
            </a:r>
          </a:p>
          <a:p>
            <a:pPr>
              <a:defRPr sz="8000">
                <a:solidFill>
                  <a:srgbClr val="E22400"/>
                </a:solidFill>
              </a:defRPr>
            </a:pPr>
            <a:r>
              <a:t>除非你有問題來問我你們要記得在clubhouse我的正確ID @clecchairman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2021 年，我們大部分的資產都是全倉投資 QQQ，幾乎沒有保留現金，因此當時如果再搭配槓桿基金，整體投資風險就會大幅提高。所以一開始我們是沒有推薦槓桿基金的！…"/>
          <p:cNvSpPr txBox="1"/>
          <p:nvPr>
            <p:ph type="body" idx="1"/>
          </p:nvPr>
        </p:nvSpPr>
        <p:spPr>
          <a:xfrm>
            <a:off x="1689100" y="1090590"/>
            <a:ext cx="21005800" cy="11233870"/>
          </a:xfrm>
          <a:prstGeom prst="rect">
            <a:avLst/>
          </a:prstGeom>
        </p:spPr>
        <p:txBody>
          <a:bodyPr/>
          <a:lstStyle/>
          <a:p>
            <a:pPr marL="428625" indent="-428625" defTabSz="495300">
              <a:defRPr sz="4740"/>
            </a:pPr>
            <a:r>
              <a:t>2021 年，我們大部分的資產都是全倉投資 QQQ，幾乎沒有保留現金，因此當時如果再搭配槓桿基金，整體投資風險就會大幅提高。所以一開始我們是沒有推薦槓桿基金的！</a:t>
            </a:r>
          </a:p>
          <a:p>
            <a:pPr marL="428625" indent="-428625" defTabSz="495300">
              <a:defRPr sz="4740"/>
            </a:pPr>
          </a:p>
          <a:p>
            <a:pPr marL="428625" indent="-428625" defTabSz="495300">
              <a:defRPr sz="4740"/>
            </a:pPr>
            <a:r>
              <a:t>後來，我們開始建立資產配置的觀念，保留一定比例的現金，提高整體投資組合的安全性。在有現金部位作為緩衝的情況下，才會考慮適度配置槓桿基金。</a:t>
            </a:r>
          </a:p>
          <a:p>
            <a:pPr marL="428625" indent="-428625" defTabSz="495300">
              <a:defRPr sz="4740"/>
            </a:pPr>
          </a:p>
          <a:p>
            <a:pPr marL="428625" indent="-428625" defTabSz="495300">
              <a:defRPr sz="4740"/>
            </a:pPr>
            <a:r>
              <a:t>不過，即使到了今天，我仍然認為，就算完全不配置槓桿基金，只採用 QQQ 搭配現金 的方式，雖然長期績效可能略低一些，但若能維持整體投資組合 Beta 約 0.7～0.8，依然可以在風險較低的情況下，穩定追求資產成長。</a:t>
            </a:r>
          </a:p>
          <a:p>
            <a:pPr marL="428625" indent="-428625" defTabSz="495300">
              <a:defRPr sz="4740"/>
            </a:pPr>
          </a:p>
          <a:p>
            <a:pPr marL="428625" indent="-428625" defTabSz="495300">
              <a:defRPr sz="4740"/>
            </a:pPr>
            <a:r>
              <a:t>很多時候，簡單的資產配置，反而比複雜的投資策略更容易長期執行，也更容易獲得理想的成果。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長期投資獲利是確定的。過程是不確定。…"/>
          <p:cNvSpPr txBox="1"/>
          <p:nvPr>
            <p:ph type="body" idx="1"/>
          </p:nvPr>
        </p:nvSpPr>
        <p:spPr>
          <a:xfrm>
            <a:off x="1689100" y="890134"/>
            <a:ext cx="21005800" cy="10160001"/>
          </a:xfrm>
          <a:prstGeom prst="rect">
            <a:avLst/>
          </a:prstGeom>
        </p:spPr>
        <p:txBody>
          <a:bodyPr/>
          <a:lstStyle/>
          <a:p>
            <a:pPr marL="528637" indent="-528637" defTabSz="610870">
              <a:defRPr sz="5846"/>
            </a:pPr>
            <a:r>
              <a:t>長期投資獲利是確定的。過程是不確定。</a:t>
            </a:r>
          </a:p>
          <a:p>
            <a:pPr marL="528637" indent="-528637" defTabSz="610870">
              <a:defRPr sz="5846"/>
            </a:pPr>
          </a:p>
          <a:p>
            <a:pPr marL="528637" indent="-528637" defTabSz="610870">
              <a:defRPr sz="5846"/>
            </a:pPr>
            <a:r>
              <a:t>忽略各種市場分析，不因上漲而貪婪，不因下跌而恐慌，才能真正做到長期穩定持有。</a:t>
            </a:r>
          </a:p>
          <a:p>
            <a:pPr marL="528637" indent="-528637" defTabSz="610870">
              <a:defRPr sz="5846"/>
            </a:pPr>
          </a:p>
          <a:p>
            <a:pPr marL="528637" indent="-528637" defTabSz="610870">
              <a:defRPr sz="5846"/>
            </a:pPr>
            <a:r>
              <a:t>對市場無知，長期投資比較容易成功！懂越多績效越差！</a:t>
            </a:r>
          </a:p>
          <a:p>
            <a:pPr marL="528637" indent="-528637" defTabSz="610870">
              <a:defRPr sz="5846"/>
            </a:pPr>
          </a:p>
          <a:p>
            <a:pPr marL="528637" indent="-528637" defTabSz="610870">
              <a:defRPr sz="5846"/>
            </a:pPr>
            <a:r>
              <a:t>投資需要具備的心態：「不招人忌是庸才；要有被討厭的勇氣；堅持做對的事，不與人爭辯；事實勝於雄辯，時間終將證明一切，提高精神能量，穩定才是長期致勝法寶。」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吸引力法則：先想像自己富有的樣子，思想就會跟上，注意力與行動方向也會逐漸朝向目標。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吸引力法則：先想像自己富有的樣子，思想就會跟上，注意力與行動方向也會逐漸朝向目標。</a:t>
            </a:r>
          </a:p>
          <a:p>
            <a:pPr/>
          </a:p>
          <a:p>
            <a:pPr/>
            <a:r>
              <a:t>有錢人的思維，看到的是豪宅、私人飛機、五星級飯店、蔚藍的天空，以及潔白的沙灘。他們專注的是創造價值，而不是匱乏與恐懼。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美國沒有龐大的外匯存底，因為美元本身就是全球主要儲備貨幣，美國可以透過發行美元提供全球流動性；而許多國家則必須靠出口商品、日夜努力賺取美元。…"/>
          <p:cNvSpPr txBox="1"/>
          <p:nvPr>
            <p:ph type="body" idx="1"/>
          </p:nvPr>
        </p:nvSpPr>
        <p:spPr>
          <a:xfrm>
            <a:off x="1689100" y="1205136"/>
            <a:ext cx="21005800" cy="10160001"/>
          </a:xfrm>
          <a:prstGeom prst="rect">
            <a:avLst/>
          </a:prstGeom>
        </p:spPr>
        <p:txBody>
          <a:bodyPr/>
          <a:lstStyle/>
          <a:p>
            <a:pPr marL="435768" indent="-435768" defTabSz="503555">
              <a:defRPr sz="4819"/>
            </a:pPr>
            <a:r>
              <a:t>美國沒有龐大的外匯存底，因為美元本身就是全球主要儲備貨幣，美國可以透過發行美元提供全球流動性；而許多國家則必須靠出口商品、日夜努力賺取美元。</a:t>
            </a:r>
          </a:p>
          <a:p>
            <a:pPr marL="435768" indent="-435768" defTabSz="503555">
              <a:defRPr sz="4819"/>
            </a:pPr>
          </a:p>
          <a:p>
            <a:pPr marL="435768" indent="-435768" defTabSz="503555">
              <a:defRPr sz="4819"/>
            </a:pPr>
            <a:r>
              <a:t>市場震盪是金融市場的自然現象，不需要替每一次漲跌尋找理由，也不要因為短期波動而頻繁做價差。</a:t>
            </a:r>
          </a:p>
          <a:p>
            <a:pPr marL="435768" indent="-435768" defTabSz="503555">
              <a:defRPr sz="4819"/>
            </a:pPr>
          </a:p>
          <a:p>
            <a:pPr marL="435768" indent="-435768" defTabSz="503555">
              <a:defRPr sz="4819"/>
            </a:pPr>
            <a:r>
              <a:t>當市場恐慌達到極致時，更要保持冷靜。因為任何時刻，市場都有可能出現強勁反彈；錯過最重要的反彈日，往往就是長期投資績效落後的原因。</a:t>
            </a:r>
          </a:p>
          <a:p>
            <a:pPr marL="435768" indent="-435768" defTabSz="503555">
              <a:defRPr sz="4819"/>
            </a:pPr>
          </a:p>
          <a:p>
            <a:pPr marL="435768" indent="-435768" defTabSz="503555">
              <a:defRPr sz="4819"/>
            </a:pPr>
            <a:r>
              <a:t>真正的損失是市場上漲時不在市場，因為，短期虧損會漲回來， $100 美元的QQQ不復存在。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永遠都有人說市場太危險、QQQ 太高了。市場上最不缺的，就是各種恐怖言論與看空分析。…"/>
          <p:cNvSpPr txBox="1"/>
          <p:nvPr>
            <p:ph type="body" idx="1"/>
          </p:nvPr>
        </p:nvSpPr>
        <p:spPr>
          <a:xfrm>
            <a:off x="1689100" y="1090590"/>
            <a:ext cx="21005800" cy="11220175"/>
          </a:xfrm>
          <a:prstGeom prst="rect">
            <a:avLst/>
          </a:prstGeom>
        </p:spPr>
        <p:txBody>
          <a:bodyPr/>
          <a:lstStyle/>
          <a:p>
            <a:pPr marL="500062" indent="-500062" defTabSz="577850">
              <a:defRPr sz="5530"/>
            </a:pPr>
            <a:r>
              <a:t>永遠都有人說市場太危險、QQQ 太高了。市場上最不缺的，就是各種恐怖言論與看空分析。</a:t>
            </a:r>
          </a:p>
          <a:p>
            <a:pPr marL="500062" indent="-500062" defTabSz="577850">
              <a:defRPr sz="5530"/>
            </a:pPr>
          </a:p>
          <a:p>
            <a:pPr marL="500062" indent="-500062" defTabSz="577850">
              <a:defRPr sz="5530"/>
            </a:pPr>
            <a:r>
              <a:t>真正讓我富有的，只有一件事：買進持有，打死不賣。</a:t>
            </a:r>
          </a:p>
          <a:p>
            <a:pPr marL="500062" indent="-500062" defTabSz="577850">
              <a:defRPr sz="5530"/>
            </a:pPr>
          </a:p>
          <a:p>
            <a:pPr marL="500062" indent="-500062" defTabSz="577850">
              <a:defRPr sz="5530"/>
            </a:pPr>
            <a:r>
              <a:t>不懂的投資就不要碰；不是我建議的股票或商品，也不要問我。若自己不懂，還需要問人，不要做。投資越簡單，越容易長期成功。</a:t>
            </a:r>
          </a:p>
          <a:p>
            <a:pPr marL="500062" indent="-500062" defTabSz="577850">
              <a:defRPr sz="5530"/>
            </a:pPr>
          </a:p>
          <a:p>
            <a:pPr marL="500062" indent="-500062" defTabSz="577850">
              <a:defRPr sz="5530"/>
            </a:pPr>
            <a:r>
              <a:t>建議大家在 X 平台追蹤 clec168 ，這樣有新的影片與資訊時，才比較容易收到通知。有問題也可以在 X 平台 臉書（ Facebook ）留言，或直接 Email 給我。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知識就是力量，學習有足夠的財經知識就可以分辨外面全部是妖魔鬼怪。…"/>
          <p:cNvSpPr txBox="1"/>
          <p:nvPr>
            <p:ph type="body" idx="1"/>
          </p:nvPr>
        </p:nvSpPr>
        <p:spPr>
          <a:xfrm>
            <a:off x="1689100" y="546629"/>
            <a:ext cx="21005800" cy="11706373"/>
          </a:xfrm>
          <a:prstGeom prst="rect">
            <a:avLst/>
          </a:prstGeom>
        </p:spPr>
        <p:txBody>
          <a:bodyPr/>
          <a:lstStyle/>
          <a:p>
            <a:pPr/>
            <a:r>
              <a:t>知識就是力量，學習有足夠的財經知識就可以分辨外面全部是妖魔鬼怪。</a:t>
            </a:r>
          </a:p>
          <a:p>
            <a:pPr/>
          </a:p>
          <a:p>
            <a:pPr/>
            <a:r>
              <a:t>理專就是騙騙騙，最近有一個朋友房地產貸款，結果理專說這個錢不可以拿去做別的，只能買我們家的理財商品，這是不是騙很大。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年輕人不要急著買房。房地產是風險極高的資產，是一項風險相當高、流動性又低的資產。…"/>
          <p:cNvSpPr txBox="1"/>
          <p:nvPr>
            <p:ph type="body" idx="1"/>
          </p:nvPr>
        </p:nvSpPr>
        <p:spPr>
          <a:xfrm>
            <a:off x="1689100" y="546629"/>
            <a:ext cx="21005800" cy="11706373"/>
          </a:xfrm>
          <a:prstGeom prst="rect">
            <a:avLst/>
          </a:prstGeom>
        </p:spPr>
        <p:txBody>
          <a:bodyPr/>
          <a:lstStyle/>
          <a:p>
            <a:pPr marL="435768" indent="-435768" defTabSz="503555">
              <a:defRPr sz="4819"/>
            </a:pPr>
            <a:r>
              <a:t>年輕人不要急著買房。房地產是風險極高的資產，是一項風險相當高、流動性又低的資產。</a:t>
            </a:r>
          </a:p>
          <a:p>
            <a:pPr marL="435768" indent="-435768" defTabSz="503555">
              <a:defRPr sz="4819"/>
            </a:pPr>
          </a:p>
          <a:p>
            <a:pPr marL="435768" indent="-435768" defTabSz="503555">
              <a:defRPr sz="4819"/>
            </a:pPr>
            <a:r>
              <a:t>一旦遇到失業、收入中斷，房貸繳不出來，就可能面臨房屋被法拍的風險。</a:t>
            </a:r>
          </a:p>
          <a:p>
            <a:pPr marL="435768" indent="-435768" defTabSz="503555">
              <a:defRPr sz="4819"/>
            </a:pPr>
          </a:p>
          <a:p>
            <a:pPr marL="435768" indent="-435768" defTabSz="503555">
              <a:defRPr sz="4819"/>
            </a:pPr>
            <a:r>
              <a:t>即使順利持有房子，後續仍可能面對各種意想不到的問題，例如地震、漏水、牆壁龜裂、水管故障、熱水器故障，以及各種維修費用。</a:t>
            </a:r>
          </a:p>
          <a:p>
            <a:pPr marL="435768" indent="-435768" defTabSz="503555">
              <a:defRPr sz="4819"/>
            </a:pPr>
          </a:p>
          <a:p>
            <a:pPr marL="435768" indent="-435768" defTabSz="503555">
              <a:defRPr sz="4819"/>
            </a:pPr>
            <a:r>
              <a:t>房子只會越住不適合居住，只會越住越舊越不適合居住。</a:t>
            </a:r>
          </a:p>
          <a:p>
            <a:pPr marL="435768" indent="-435768" defTabSz="503555">
              <a:defRPr sz="4819"/>
            </a:pPr>
          </a:p>
          <a:p>
            <a:pPr marL="435768" indent="-435768" defTabSz="503555">
              <a:defRPr sz="4819"/>
            </a:pPr>
            <a:r>
              <a:t>此外，居住品質也未必能夠掌控。可能遇到噪音問題、惡鄰居、管理不佳，甚至樹木倒塌等意外事件和社會環境變遷。這些問題一旦發生，不像股票可以立即賣出，房子往往很難在短時間內脫手。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對大多數年輕人而言，在財務基礎尚未穩固之前，與其急著背負數十年的房貸，不如先累積資產、提升投資能力，等到財務更穩健時，再決定是否購屋，通常會擁有更多選擇與更大的彈性。…"/>
          <p:cNvSpPr txBox="1"/>
          <p:nvPr>
            <p:ph type="body" idx="1"/>
          </p:nvPr>
        </p:nvSpPr>
        <p:spPr>
          <a:xfrm>
            <a:off x="1689100" y="546629"/>
            <a:ext cx="21005800" cy="11706373"/>
          </a:xfrm>
          <a:prstGeom prst="rect">
            <a:avLst/>
          </a:prstGeom>
        </p:spPr>
        <p:txBody>
          <a:bodyPr/>
          <a:lstStyle/>
          <a:p>
            <a:pPr marL="507206" indent="-507206" defTabSz="586104">
              <a:defRPr sz="5609"/>
            </a:pPr>
            <a:r>
              <a:t>對大多數年輕人而言，在財務基礎尚未穩固之前，與其急著背負數十年的房貸，不如先累積資產、提升投資能力，等到財務更穩健時，再決定是否購屋，通常會擁有更多選擇與更大的彈性。</a:t>
            </a:r>
          </a:p>
          <a:p>
            <a:pPr marL="507206" indent="-507206" defTabSz="586104">
              <a:defRPr sz="5609"/>
            </a:pPr>
          </a:p>
          <a:p>
            <a:pPr marL="507206" indent="-507206" defTabSz="586104">
              <a:defRPr sz="5609"/>
            </a:pPr>
            <a:r>
              <a:t>當你有幾十億資產，再來用一兩億買個房當消費品是可以，哪還擔心年紀大沒房居住的問題，只會住得環境品質越來越好</a:t>
            </a:r>
            <a:endParaRPr b="0"/>
          </a:p>
          <a:p>
            <a:pPr marL="507206" indent="-507206" defTabSz="586104">
              <a:defRPr sz="5609"/>
            </a:pPr>
          </a:p>
          <a:p>
            <a:pPr marL="507206" indent="-507206" defTabSz="586104">
              <a:defRPr sz="5609"/>
            </a:pPr>
            <a:r>
              <a:t>有錢，房子是消費品，房子倒了再賣一間就好，買房子就像買拖鞋一樣，而且你的資產幾十億，向銀行借一億買房，完全不會用到自己的資產。貧窮限制你的想像！</a:t>
            </a:r>
          </a:p>
          <a:p>
            <a:pPr marL="507206" indent="-507206" defTabSz="586104">
              <a:defRPr sz="5609"/>
            </a:pPr>
          </a:p>
          <a:p>
            <a:pPr marL="507206" indent="-507206" defTabSz="586104">
              <a:defRPr sz="5609"/>
            </a:pPr>
            <a:r>
              <a:t>重點要在年輕做對投資，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除了台灣年紀比較長的投資者，資產不多，因為如果賣掉房子也比較困難租到房子，那就要考慮保留已經購買的房產。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371475" indent="-371475" defTabSz="429259">
              <a:defRPr sz="4108"/>
            </a:pPr>
            <a:r>
              <a:t>除了台灣年紀比較長的投資者，資產不多，因為如果賣掉房子也比較困難租到房子，那就要考慮保留已經購買的房產。</a:t>
            </a:r>
          </a:p>
          <a:p>
            <a:pPr marL="371475" indent="-371475" defTabSz="429259">
              <a:defRPr sz="4108"/>
            </a:pPr>
          </a:p>
          <a:p>
            <a:pPr marL="371475" indent="-371475" defTabSz="429259">
              <a:defRPr sz="4108"/>
            </a:pPr>
            <a:r>
              <a:t>賣房的原則就是你隨時要買房的資產都足夠，也就是買房對你來說是一種消費品，不是投資時，就是可以考慮賣掉持有房產，無房有居住的自由，就如買車一樣是消費品！</a:t>
            </a:r>
          </a:p>
          <a:p>
            <a:pPr marL="371475" indent="-371475" defTabSz="429259">
              <a:defRPr sz="4108"/>
            </a:pPr>
          </a:p>
          <a:p>
            <a:pPr marL="371475" indent="-371475" defTabSz="429259">
              <a:defRPr sz="4108"/>
            </a:pPr>
            <a:r>
              <a:t>也就是你如果50歲以上，你的資產已經達到60,000,000台幣以上要買個房是簡簡單單的事，現在如果你還能租房你就租房將房產賣掉，在租房不太方便的年齡，退休可以考慮豪華酒店和養生村，有幾個房東跟我講如果有錢我們也是會出租的，你就給他預付一年的租金，或等到年紀更大，有上億資產再考慮買個適合居住的房子當消費品！</a:t>
            </a:r>
          </a:p>
          <a:p>
            <a:pPr marL="371475" indent="-371475" defTabSz="429259">
              <a:defRPr sz="4108"/>
            </a:pPr>
          </a:p>
          <a:p>
            <a:pPr marL="371475" indent="-371475" defTabSz="429259">
              <a:defRPr sz="4108"/>
            </a:pPr>
            <a:r>
              <a:t>如果你還年輕，離退休還有幾十年，而且你租房也很簡單的年輕人，不要買房，如果已經持有房子，盡快將你現在擁有的房地產賣掉，未來你有幾十億資產要買個房跟買拖鞋一樣簡單這才是人生。未來很多地方的房產是沒人居住的，可能連出租都租不出去。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年輕人不要買房！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年輕人不要買房！</a:t>
            </a:r>
          </a:p>
          <a:p>
            <a:pPr/>
          </a:p>
          <a:p>
            <a:pPr/>
            <a:r>
              <a:t>中年人，很有錢，不用持有房子！</a:t>
            </a:r>
          </a:p>
          <a:p>
            <a:pPr/>
          </a:p>
          <a:p>
            <a:pPr/>
            <a:r>
              <a:t>中年人，沒有錢，不能持有房子！</a:t>
            </a:r>
          </a:p>
          <a:p>
            <a:pPr/>
          </a:p>
          <a:p>
            <a:pPr/>
            <a:r>
              <a:t>中年人，有點錢，可以持有房子！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市場天天都上漲…"/>
          <p:cNvSpPr txBox="1"/>
          <p:nvPr/>
        </p:nvSpPr>
        <p:spPr>
          <a:xfrm>
            <a:off x="937595" y="608651"/>
            <a:ext cx="19398280" cy="115101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normAutofit fontScale="100000" lnSpcReduction="0"/>
          </a:bodyPr>
          <a:lstStyle/>
          <a:p>
            <a:pPr defTabSz="355600">
              <a:defRPr sz="13000">
                <a:latin typeface="Helvetica"/>
                <a:ea typeface="Helvetica"/>
                <a:cs typeface="Helvetica"/>
                <a:sym typeface="Helvetica"/>
              </a:defRPr>
            </a:pPr>
            <a:r>
              <a:t>市場天天都上漲</a:t>
            </a:r>
            <a:endParaRPr b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defTabSz="355600">
              <a:defRPr sz="13000">
                <a:latin typeface="Helvetica"/>
                <a:ea typeface="Helvetica"/>
                <a:cs typeface="Helvetica"/>
                <a:sym typeface="Helvetica"/>
              </a:defRPr>
            </a:pPr>
            <a:r>
              <a:t>很美好、很快樂</a:t>
            </a:r>
            <a:endParaRPr b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defTabSz="355600">
              <a:defRPr b="0" sz="13000">
                <a:latin typeface="Helvetica"/>
                <a:ea typeface="Helvetica"/>
                <a:cs typeface="Helvetica"/>
                <a:sym typeface="Helvetica"/>
              </a:defRPr>
            </a:pPr>
            <a:r>
              <a:t>🍂🌷🌹🌸🌼🌺🌻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defTabSz="355600">
              <a:defRPr b="0" sz="13000">
                <a:latin typeface="Helvetica"/>
                <a:ea typeface="Helvetica"/>
                <a:cs typeface="Helvetica"/>
                <a:sym typeface="Helvetica"/>
              </a:defRPr>
            </a:pPr>
            <a:r>
              <a:t>🌞💫✨🌟🌈🌈❤️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由 CLEC投資理財頻道 在 X 上發佈『價值十億元的投資講座』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421481" indent="-421481" defTabSz="487044">
              <a:defRPr sz="4660"/>
            </a:pPr>
            <a:r>
              <a:t>由 CLEC投資理財頻道 在 X 上發佈『價值十億元的投資講座』</a:t>
            </a:r>
          </a:p>
          <a:p>
            <a:pPr marL="421481" indent="-421481" defTabSz="487044">
              <a:defRPr sz="4660"/>
            </a:pPr>
          </a:p>
          <a:p>
            <a:pPr marL="421481" indent="-421481" defTabSz="487044">
              <a:defRPr sz="4660"/>
            </a:pPr>
            <a:r>
              <a:t>00694 2026年 投資第一堂課『價值十億元的投資講座』第一章 2026年5月5日</a:t>
            </a:r>
          </a:p>
          <a:p>
            <a:pPr marL="421481" indent="-421481" defTabSz="487044">
              <a:defRPr sz="4660"/>
            </a:pPr>
            <a:r>
              <a:t>https://x.com/CLEC168/status/2071329516484796535/video/1?s=66</a:t>
            </a:r>
          </a:p>
          <a:p>
            <a:pPr marL="421481" indent="-421481" defTabSz="487044">
              <a:defRPr sz="4660"/>
            </a:pPr>
          </a:p>
          <a:p>
            <a:pPr marL="421481" indent="-421481" defTabSz="487044">
              <a:defRPr sz="4660"/>
            </a:pPr>
            <a:r>
              <a:t>00695 2026年 投資第一堂課『價值十億元的投資講座』第二章   2026年5月6日</a:t>
            </a:r>
          </a:p>
          <a:p>
            <a:pPr marL="421481" indent="-421481" defTabSz="487044">
              <a:defRPr sz="4660"/>
            </a:pPr>
            <a:r>
              <a:t>https://x.com/CLEC168/status/2071585253316313318/video/1?s=66</a:t>
            </a:r>
          </a:p>
          <a:p>
            <a:pPr marL="421481" indent="-421481" defTabSz="487044">
              <a:defRPr sz="4660"/>
            </a:pPr>
          </a:p>
          <a:p>
            <a:pPr marL="421481" indent="-421481" defTabSz="487044">
              <a:defRPr sz="4660"/>
            </a:pPr>
            <a:r>
              <a:t>00696 2026年 投資第一堂課『價值十億元的投資講座』第三章   2026年5月7日</a:t>
            </a:r>
          </a:p>
          <a:p>
            <a:pPr marL="421481" indent="-421481" defTabSz="487044">
              <a:defRPr sz="4660"/>
            </a:pPr>
            <a:r>
              <a:rPr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2" invalidUrl="" action="" tgtFrame="" tooltip="" history="1" highlightClick="0" endSnd="0"/>
              </a:rPr>
              <a:t>https://x.com/CLEC168/status/2071585566735700473/video/1?s=66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0" strike="noStrike" sz="30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0" strike="noStrike" sz="30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