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3" name="Shape 173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大標題與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大標題文字"/>
          <p:cNvSpPr txBox="1"/>
          <p:nvPr>
            <p:ph type="title"/>
          </p:nvPr>
        </p:nvSpPr>
        <p:spPr>
          <a:xfrm>
            <a:off x="1778000" y="26035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大標題文字</a:t>
            </a:r>
          </a:p>
        </p:txBody>
      </p:sp>
      <p:sp>
        <p:nvSpPr>
          <p:cNvPr id="13" name="內文層級一…"/>
          <p:cNvSpPr txBox="1"/>
          <p:nvPr>
            <p:ph type="body" sz="quarter" idx="1"/>
          </p:nvPr>
        </p:nvSpPr>
        <p:spPr>
          <a:xfrm>
            <a:off x="1913466" y="7243233"/>
            <a:ext cx="20828001" cy="107143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b="1" sz="127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水平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"/>
          <p:cNvSpPr/>
          <p:nvPr/>
        </p:nvSpPr>
        <p:spPr>
          <a:xfrm>
            <a:off x="13741586" y="-36046"/>
            <a:ext cx="10662841" cy="13788092"/>
          </a:xfrm>
          <a:prstGeom prst="rect">
            <a:avLst/>
          </a:pr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BBE84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" name="影像"/>
          <p:cNvSpPr/>
          <p:nvPr>
            <p:ph type="pic" idx="21"/>
          </p:nvPr>
        </p:nvSpPr>
        <p:spPr>
          <a:xfrm>
            <a:off x="5534006" y="972286"/>
            <a:ext cx="17648078" cy="1177151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水平 cop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"/>
          <p:cNvSpPr/>
          <p:nvPr/>
        </p:nvSpPr>
        <p:spPr>
          <a:xfrm>
            <a:off x="13741586" y="-36046"/>
            <a:ext cx="10662841" cy="13788092"/>
          </a:xfrm>
          <a:prstGeom prst="rect">
            <a:avLst/>
          </a:prstGeom>
          <a:solidFill>
            <a:srgbClr val="0571A2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0571A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1" name="影像"/>
          <p:cNvSpPr/>
          <p:nvPr>
            <p:ph type="pic" idx="21"/>
          </p:nvPr>
        </p:nvSpPr>
        <p:spPr>
          <a:xfrm>
            <a:off x="5534006" y="972286"/>
            <a:ext cx="17648078" cy="1177151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中央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大標題文字"/>
          <p:cNvSpPr txBox="1"/>
          <p:nvPr>
            <p:ph type="title"/>
          </p:nvPr>
        </p:nvSpPr>
        <p:spPr>
          <a:xfrm>
            <a:off x="1778000" y="-712122"/>
            <a:ext cx="20828000" cy="4648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40" name="三角形"/>
          <p:cNvSpPr/>
          <p:nvPr/>
        </p:nvSpPr>
        <p:spPr>
          <a:xfrm>
            <a:off x="20307275" y="9628013"/>
            <a:ext cx="4106863" cy="4106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41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36936" y="10557674"/>
            <a:ext cx="2247541" cy="2247542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5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上方 copy">
    <p:bg>
      <p:bgPr>
        <a:solidFill>
          <a:srgbClr val="4ED3A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大標題文字"/>
          <p:cNvSpPr txBox="1"/>
          <p:nvPr>
            <p:ph type="title"/>
          </p:nvPr>
        </p:nvSpPr>
        <p:spPr>
          <a:xfrm>
            <a:off x="1869997" y="355600"/>
            <a:ext cx="21005801" cy="2286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pic>
        <p:nvPicPr>
          <p:cNvPr id="58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7293" y="12275218"/>
            <a:ext cx="3169414" cy="828878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項目符號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內文層級一…"/>
          <p:cNvSpPr txBox="1"/>
          <p:nvPr>
            <p:ph type="body" idx="1"/>
          </p:nvPr>
        </p:nvSpPr>
        <p:spPr>
          <a:xfrm>
            <a:off x="1689100" y="1090590"/>
            <a:ext cx="21005800" cy="10160001"/>
          </a:xfrm>
          <a:prstGeom prst="rect">
            <a:avLst/>
          </a:prstGeom>
        </p:spPr>
        <p:txBody>
          <a:bodyPr/>
          <a:lstStyle>
            <a:lvl1pPr marL="71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1pPr>
            <a:lvl2pPr marL="134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2pPr>
            <a:lvl3pPr marL="198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3pPr>
            <a:lvl4pPr marL="261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4pPr>
            <a:lvl5pPr marL="325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pic>
        <p:nvPicPr>
          <p:cNvPr id="67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7293" y="12275218"/>
            <a:ext cx="3169414" cy="828878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直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影像"/>
          <p:cNvSpPr/>
          <p:nvPr>
            <p:ph type="pic" idx="21"/>
          </p:nvPr>
        </p:nvSpPr>
        <p:spPr>
          <a:xfrm>
            <a:off x="4800845" y="2889930"/>
            <a:ext cx="14591862" cy="972790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6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直式 copy">
    <p:bg>
      <p:bgPr>
        <a:solidFill>
          <a:srgbClr val="4ED3A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影像"/>
          <p:cNvSpPr/>
          <p:nvPr>
            <p:ph type="pic" idx="21"/>
          </p:nvPr>
        </p:nvSpPr>
        <p:spPr>
          <a:xfrm>
            <a:off x="4800845" y="2889930"/>
            <a:ext cx="14591862" cy="972790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與項目符號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大標題文字"/>
          <p:cNvSpPr txBox="1"/>
          <p:nvPr>
            <p:ph type="title"/>
          </p:nvPr>
        </p:nvSpPr>
        <p:spPr>
          <a:xfrm>
            <a:off x="1689100" y="753574"/>
            <a:ext cx="21005800" cy="2286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92" name="內文層級一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0571A2"/>
                </a:solidFill>
              </a:defRPr>
            </a:lvl1pPr>
            <a:lvl2pPr>
              <a:defRPr sz="4800">
                <a:solidFill>
                  <a:srgbClr val="0571A2"/>
                </a:solidFill>
              </a:defRPr>
            </a:lvl2pPr>
            <a:lvl3pPr>
              <a:defRPr sz="4800">
                <a:solidFill>
                  <a:srgbClr val="0571A2"/>
                </a:solidFill>
              </a:defRPr>
            </a:lvl3pPr>
            <a:lvl4pPr>
              <a:defRPr sz="4800">
                <a:solidFill>
                  <a:srgbClr val="0571A2"/>
                </a:solidFill>
              </a:defRPr>
            </a:lvl4pPr>
            <a:lvl5pPr>
              <a:defRPr sz="4800">
                <a:solidFill>
                  <a:srgbClr val="0571A2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93" name="三角形"/>
          <p:cNvSpPr/>
          <p:nvPr/>
        </p:nvSpPr>
        <p:spPr>
          <a:xfrm>
            <a:off x="20307275" y="9628013"/>
            <a:ext cx="4106863" cy="4106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94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36936" y="10557674"/>
            <a:ext cx="2247541" cy="2247542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、項目符號與照片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影像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大標題文字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104" name="內文層級一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0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一頁三張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影像"/>
          <p:cNvSpPr/>
          <p:nvPr>
            <p:ph type="pic" sz="quarter" idx="21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3" name="影像"/>
          <p:cNvSpPr/>
          <p:nvPr>
            <p:ph type="pic" sz="quarter" idx="22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4" name="影像"/>
          <p:cNvSpPr/>
          <p:nvPr>
            <p:ph type="pic" idx="23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名言語錄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–王大明"/>
          <p:cNvSpPr txBox="1"/>
          <p:nvPr>
            <p:ph type="body" sz="quarter" idx="21"/>
          </p:nvPr>
        </p:nvSpPr>
        <p:spPr>
          <a:xfrm>
            <a:off x="2387600" y="8953500"/>
            <a:ext cx="19621500" cy="6731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–王大明</a:t>
            </a:r>
          </a:p>
        </p:txBody>
      </p:sp>
      <p:sp>
        <p:nvSpPr>
          <p:cNvPr id="123" name="「在此輸入名言語錄。」"/>
          <p:cNvSpPr txBox="1"/>
          <p:nvPr>
            <p:ph type="body" sz="quarter" idx="22"/>
          </p:nvPr>
        </p:nvSpPr>
        <p:spPr>
          <a:xfrm>
            <a:off x="2387600" y="6013450"/>
            <a:ext cx="19621500" cy="9525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「在此輸入名言語錄。」</a:t>
            </a:r>
          </a:p>
        </p:txBody>
      </p:sp>
      <p:sp>
        <p:nvSpPr>
          <p:cNvPr id="12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影像"/>
          <p:cNvSpPr/>
          <p:nvPr>
            <p:ph type="pic" idx="21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3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空白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大標題文字"/>
          <p:cNvSpPr txBox="1"/>
          <p:nvPr>
            <p:ph type="title"/>
          </p:nvPr>
        </p:nvSpPr>
        <p:spPr>
          <a:xfrm>
            <a:off x="4314824" y="2252545"/>
            <a:ext cx="15754351" cy="1714501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10800"/>
            </a:lvl1pPr>
          </a:lstStyle>
          <a:p>
            <a:pPr/>
            <a:r>
              <a:t>大標題文字</a:t>
            </a:r>
          </a:p>
        </p:txBody>
      </p:sp>
      <p:pic>
        <p:nvPicPr>
          <p:cNvPr id="147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264075" y="11065345"/>
            <a:ext cx="1855851" cy="485350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幻燈片編號"/>
          <p:cNvSpPr txBox="1"/>
          <p:nvPr>
            <p:ph type="sldNum" sz="quarter" idx="2"/>
          </p:nvPr>
        </p:nvSpPr>
        <p:spPr>
          <a:xfrm>
            <a:off x="11987441" y="11525250"/>
            <a:ext cx="399593" cy="410999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2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與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大標題文字"/>
          <p:cNvSpPr txBox="1"/>
          <p:nvPr>
            <p:ph type="title"/>
          </p:nvPr>
        </p:nvSpPr>
        <p:spPr>
          <a:xfrm>
            <a:off x="4381499" y="3667125"/>
            <a:ext cx="15621001" cy="3486151"/>
          </a:xfrm>
          <a:prstGeom prst="rect">
            <a:avLst/>
          </a:prstGeom>
        </p:spPr>
        <p:txBody>
          <a:bodyPr lIns="38100" tIns="38100" rIns="38100" bIns="38100" anchor="b"/>
          <a:lstStyle>
            <a:lvl1pPr>
              <a:defRPr sz="10800"/>
            </a:lvl1pPr>
          </a:lstStyle>
          <a:p>
            <a:pPr/>
            <a:r>
              <a:t>大標題文字</a:t>
            </a:r>
          </a:p>
        </p:txBody>
      </p:sp>
      <p:sp>
        <p:nvSpPr>
          <p:cNvPr id="156" name="內文層級一…"/>
          <p:cNvSpPr txBox="1"/>
          <p:nvPr>
            <p:ph type="body" sz="quarter" idx="1"/>
          </p:nvPr>
        </p:nvSpPr>
        <p:spPr>
          <a:xfrm>
            <a:off x="4483099" y="7146925"/>
            <a:ext cx="15621001" cy="803573"/>
          </a:xfrm>
          <a:prstGeom prst="rect">
            <a:avLst/>
          </a:prstGeom>
        </p:spPr>
        <p:txBody>
          <a:bodyPr lIns="38100" tIns="38100" rIns="38100" bIns="38100" anchor="t"/>
          <a:lstStyle>
            <a:lvl1pPr marL="0" indent="0" algn="ctr">
              <a:spcBef>
                <a:spcPts val="0"/>
              </a:spcBef>
              <a:buSzTx/>
              <a:buNone/>
              <a:defRPr b="1" sz="126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57" name="幻燈片編號"/>
          <p:cNvSpPr txBox="1"/>
          <p:nvPr>
            <p:ph type="sldNum" sz="quarter" idx="2"/>
          </p:nvPr>
        </p:nvSpPr>
        <p:spPr>
          <a:xfrm>
            <a:off x="11987441" y="11525250"/>
            <a:ext cx="399593" cy="410999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2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項目符號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內文層級一…"/>
          <p:cNvSpPr txBox="1"/>
          <p:nvPr>
            <p:ph type="body" idx="1"/>
          </p:nvPr>
        </p:nvSpPr>
        <p:spPr>
          <a:xfrm>
            <a:off x="1689100" y="1090590"/>
            <a:ext cx="21005800" cy="10160001"/>
          </a:xfrm>
          <a:prstGeom prst="rect">
            <a:avLst/>
          </a:prstGeom>
        </p:spPr>
        <p:txBody>
          <a:bodyPr/>
          <a:lstStyle>
            <a:lvl1pPr marL="71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1pPr>
            <a:lvl2pPr marL="134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2pPr>
            <a:lvl3pPr marL="198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3pPr>
            <a:lvl4pPr marL="261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4pPr>
            <a:lvl5pPr marL="325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pic>
        <p:nvPicPr>
          <p:cNvPr id="165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7292" y="12275218"/>
            <a:ext cx="3169416" cy="828880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18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571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/>
          <p:nvPr>
            <p:ph type="title"/>
          </p:nvPr>
        </p:nvSpPr>
        <p:spPr>
          <a:xfrm>
            <a:off x="1689100" y="717394"/>
            <a:ext cx="21005800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大標題文字</a:t>
            </a:r>
          </a:p>
        </p:txBody>
      </p:sp>
      <p:pic>
        <p:nvPicPr>
          <p:cNvPr id="3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54766" y="12467794"/>
            <a:ext cx="2474468" cy="64713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內文層級一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" name="幻燈片編號"/>
          <p:cNvSpPr txBox="1"/>
          <p:nvPr>
            <p:ph type="sldNum" sz="quarter" idx="2"/>
          </p:nvPr>
        </p:nvSpPr>
        <p:spPr>
          <a:xfrm>
            <a:off x="11959031" y="13081000"/>
            <a:ext cx="453238" cy="4610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</p:sldLayoutIdLst>
  <p:transition xmlns:p14="http://schemas.microsoft.com/office/powerpoint/2010/main" spd="med" advClick="1"/>
  <p:txStyles>
    <p:title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u.pc.cd/Mx3italK" TargetMode="External"/><Relationship Id="rId3" Type="http://schemas.openxmlformats.org/officeDocument/2006/relationships/hyperlink" Target="https://pse.is/9cal8x" TargetMode="External"/><Relationship Id="rId4" Type="http://schemas.openxmlformats.org/officeDocument/2006/relationships/hyperlink" Target="https://u.pcloud.link/publink/show?code=kZQbTr5ZE2GWjjajXERLzYfWVMTIPQccDmRy" TargetMode="Externa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mailto:clec.hq.director@gmail.com" TargetMode="Externa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6.png"/><Relationship Id="rId5" Type="http://schemas.openxmlformats.org/officeDocument/2006/relationships/image" Target="../media/image4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9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0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clec168.com" TargetMode="External"/><Relationship Id="rId3" Type="http://schemas.openxmlformats.org/officeDocument/2006/relationships/hyperlink" Target="https://clec168.com/video" TargetMode="Externa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clec168.com" TargetMode="External"/><Relationship Id="rId3" Type="http://schemas.openxmlformats.org/officeDocument/2006/relationships/image" Target="../media/image11.jpeg"/><Relationship Id="rId4" Type="http://schemas.openxmlformats.org/officeDocument/2006/relationships/image" Target="../media/image12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8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x.com/fyinvesttalk?s=11&amp;t=N6VoyrNiUyNaPHlIijpceA" TargetMode="External"/><Relationship Id="rId3" Type="http://schemas.openxmlformats.org/officeDocument/2006/relationships/image" Target="../media/image9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3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0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x.com/clec168/status/2078296602352013594?s=61&amp;t=qLY8Fcc8QEpO_J9B9w9GaA" TargetMode="External"/><Relationship Id="rId3" Type="http://schemas.openxmlformats.org/officeDocument/2006/relationships/image" Target="../media/image11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x.com/CLEC168/status/2071585566735700473/video/1?s=66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76608" y="1023970"/>
            <a:ext cx="11230785" cy="2543716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Clubhouse 輕鬆 聊 投資"/>
          <p:cNvSpPr txBox="1"/>
          <p:nvPr/>
        </p:nvSpPr>
        <p:spPr>
          <a:xfrm>
            <a:off x="5762500" y="4974676"/>
            <a:ext cx="12859000" cy="330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defTabSz="1270127">
              <a:lnSpc>
                <a:spcPct val="80000"/>
              </a:lnSpc>
              <a:defRPr b="0" spc="-91" sz="9125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lvl1pPr>
          </a:lstStyle>
          <a:p>
            <a:pPr/>
            <a:r>
              <a:t>Clubhouse 輕鬆 聊 投資</a:t>
            </a:r>
          </a:p>
        </p:txBody>
      </p:sp>
      <p:sp>
        <p:nvSpPr>
          <p:cNvPr id="177" name="巿場長期只有上漲"/>
          <p:cNvSpPr txBox="1"/>
          <p:nvPr>
            <p:ph type="body" sz="quarter" idx="1"/>
          </p:nvPr>
        </p:nvSpPr>
        <p:spPr>
          <a:xfrm>
            <a:off x="6400800" y="3894747"/>
            <a:ext cx="10719166" cy="1455527"/>
          </a:xfrm>
          <a:prstGeom prst="rect">
            <a:avLst/>
          </a:prstGeom>
        </p:spPr>
        <p:txBody>
          <a:bodyPr anchor="t"/>
          <a:lstStyle>
            <a:lvl1pPr marL="0" indent="0" algn="ctr" defTabSz="627379">
              <a:spcBef>
                <a:spcPts val="4400"/>
              </a:spcBef>
              <a:buSzTx/>
              <a:buNone/>
              <a:defRPr b="1" sz="7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巿場長期只有上漲</a:t>
            </a:r>
          </a:p>
        </p:txBody>
      </p:sp>
      <p:sp>
        <p:nvSpPr>
          <p:cNvPr id="178" name="CLEC (California Life Enrichment Club )…"/>
          <p:cNvSpPr txBox="1"/>
          <p:nvPr/>
        </p:nvSpPr>
        <p:spPr>
          <a:xfrm>
            <a:off x="5132107" y="7710754"/>
            <a:ext cx="14119786" cy="5007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CLEC (California Life Enrichment Club )</a:t>
            </a:r>
          </a:p>
          <a:p>
            <a: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 投資理財頻道</a:t>
            </a:r>
          </a:p>
          <a:p>
            <a: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2026年7月18日</a:t>
            </a:r>
          </a:p>
          <a:p>
            <a: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X 平台 影片編號00574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能夠投資的錢立即市以價買進，…"/>
          <p:cNvSpPr txBox="1"/>
          <p:nvPr>
            <p:ph type="body" idx="1"/>
          </p:nvPr>
        </p:nvSpPr>
        <p:spPr>
          <a:xfrm>
            <a:off x="121249" y="911745"/>
            <a:ext cx="24141502" cy="11348416"/>
          </a:xfrm>
          <a:prstGeom prst="rect">
            <a:avLst/>
          </a:prstGeom>
        </p:spPr>
        <p:txBody>
          <a:bodyPr/>
          <a:lstStyle/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能夠投資的錢立即市以價買進，</a:t>
            </a:r>
          </a:p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打死不賣！買完就睡覺。</a:t>
            </a:r>
          </a:p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哪一個字看不懂</a:t>
            </a:r>
          </a:p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不要再問這樣買可以嗎要分批嗎？</a:t>
            </a:r>
          </a:p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更不要說要等下跌再買進，你不是神！</a:t>
            </a:r>
          </a:p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等待是最笨策略！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任何保險立即直接解約贖回，自己投資，資產一輩子會增長四個零，你拿回十萬，一輩子會變十億！你自己可以成長成十億百億，何必放在保險公司爛呢？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14350" indent="-514350" defTabSz="594360">
              <a:defRPr sz="5688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任何保險立即直接解約贖回，自己投資，資產一輩子會增長四個零，你拿回十萬，一輩子會變十億！你自己可以成長成十億百億，何必放在保險公司爛呢？</a:t>
            </a:r>
          </a:p>
          <a:p>
            <a:pPr marL="514350" indent="-514350" defTabSz="594360">
              <a:defRPr sz="5688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</a:p>
          <a:p>
            <a:pPr marL="514350" indent="-514350" defTabSz="594360">
              <a:defRPr sz="5688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不要再問保險借款的事！不要用保單借款，這樣做會窮上加窮！</a:t>
            </a:r>
          </a:p>
          <a:p>
            <a:pPr marL="514350" indent="-514350" defTabSz="594360">
              <a:defRPr sz="5688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</a:p>
          <a:p>
            <a:pPr marL="514350" indent="-514350" defTabSz="594360">
              <a:defRPr sz="5688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不要保險，不要保險，不要保險！遠離保險遠離做保險經紀的朋友。</a:t>
            </a:r>
          </a:p>
          <a:p>
            <a:pPr marL="514350" indent="-514350" defTabSz="594360">
              <a:defRPr sz="5688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</a:p>
          <a:p>
            <a:pPr marL="514350" indent="-514350" defTabSz="594360">
              <a:defRPr sz="5688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有保險的立即馬上找附近臨櫃解約，無需跟你的保險經紀糾纏！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投資不需要知道很多，以下的不要問：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42937" indent="-642937" defTabSz="742950">
              <a:defRPr sz="7110"/>
            </a:pPr>
            <a:r>
              <a:t>投資不需要知道很多，以下的不要問：</a:t>
            </a:r>
          </a:p>
          <a:p>
            <a:pPr lvl="1" marL="1214437" indent="-642937" defTabSz="742950">
              <a:defRPr sz="7110"/>
            </a:pPr>
            <a:r>
              <a:t>不要問個股。也不要問我沒提的其他標的。</a:t>
            </a:r>
          </a:p>
          <a:p>
            <a:pPr lvl="1" marL="1214437" indent="-642937" defTabSz="742950">
              <a:defRPr sz="7110"/>
            </a:pPr>
            <a:r>
              <a:t>不要問何時買？不要問何時賣？</a:t>
            </a:r>
          </a:p>
          <a:p>
            <a:pPr lvl="1" marL="1214437" indent="-642937" defTabSz="742950">
              <a:defRPr sz="7110"/>
            </a:pPr>
            <a:r>
              <a:t>不要問什麼時候會下跌？不要問何時會上漲？</a:t>
            </a:r>
          </a:p>
          <a:p>
            <a:pPr lvl="1" marL="1214437" indent="-642937" defTabSz="742950">
              <a:defRPr sz="7110"/>
            </a:pPr>
            <a:r>
              <a:t>不要問還會跌嗎？不要問會跌到哪？</a:t>
            </a:r>
          </a:p>
          <a:p>
            <a:pPr lvl="1" marL="1214437" indent="-642937" defTabSz="742950">
              <a:defRPr sz="7110"/>
            </a:pPr>
            <a:r>
              <a:t>不要問還會漲嗎？不要問會漲到哪？</a:t>
            </a:r>
          </a:p>
          <a:p>
            <a:pPr marL="642937" indent="-642937" defTabSz="742950">
              <a:defRPr sz="7110"/>
            </a:pPr>
            <a:r>
              <a:t>投資不是懂越多越好，有錢就買，打死不賣，才是關鍵重點。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分為兩個資料夾「簡報講義」與「教學資料」，目前權限開放「檢視」、「下載」給知道連結的學員：…"/>
          <p:cNvSpPr txBox="1"/>
          <p:nvPr>
            <p:ph type="body" idx="1"/>
          </p:nvPr>
        </p:nvSpPr>
        <p:spPr>
          <a:xfrm>
            <a:off x="1689100" y="890134"/>
            <a:ext cx="22051034" cy="10160001"/>
          </a:xfrm>
          <a:prstGeom prst="rect">
            <a:avLst/>
          </a:prstGeom>
        </p:spPr>
        <p:txBody>
          <a:bodyPr/>
          <a:lstStyle/>
          <a:p>
            <a:pPr marL="335756" indent="-335756" defTabSz="387984">
              <a:defRPr sz="3713"/>
            </a:pPr>
            <a:r>
              <a:t>分為兩個資料夾「簡報講義」與「教學資料」，目前權限開放「檢視」、「下載」給知道連結的學員：</a:t>
            </a:r>
          </a:p>
          <a:p>
            <a:pPr marL="335756" indent="-335756" defTabSz="387984">
              <a:defRPr sz="3713"/>
            </a:pPr>
          </a:p>
          <a:p>
            <a:pPr marL="335756" indent="-335756" defTabSz="387984">
              <a:defRPr sz="3713"/>
            </a:pPr>
            <a:r>
              <a:t>這是短網址，連結相同位置</a:t>
            </a:r>
          </a:p>
          <a:p>
            <a:pPr marL="335756" indent="-335756" defTabSz="387984">
              <a:defRPr sz="3713"/>
            </a:pPr>
            <a:r>
              <a:rPr u="sng">
                <a:hlinkClick r:id="rId2" invalidUrl="" action="" tgtFrame="" tooltip="" history="1" highlightClick="0" endSnd="0"/>
              </a:rPr>
              <a:t>http://u.pc.cd/Mx3italK</a:t>
            </a:r>
          </a:p>
          <a:p>
            <a:pPr marL="335756" indent="-335756" defTabSz="387984">
              <a:defRPr sz="3713"/>
            </a:pPr>
            <a:r>
              <a:t>https://u.pcloud.link/publink/show?code=Mx3italK</a:t>
            </a:r>
          </a:p>
          <a:p>
            <a:pPr marL="335756" indent="-335756" defTabSz="387984">
              <a:defRPr sz="3713"/>
            </a:pPr>
          </a:p>
          <a:p>
            <a:pPr marL="335756" indent="-335756" defTabSz="387984">
              <a:defRPr sz="3713"/>
            </a:pPr>
            <a:r>
              <a:t>分為兩個資料夾</a:t>
            </a:r>
          </a:p>
          <a:p>
            <a:pPr marL="335756" indent="-335756" defTabSz="387984">
              <a:defRPr sz="3713"/>
            </a:pPr>
            <a:r>
              <a:t>「簡報講義」短連結 https://pse.is/9cal8k</a:t>
            </a:r>
          </a:p>
          <a:p>
            <a:pPr marL="335756" indent="-335756" defTabSz="387984">
              <a:defRPr sz="3713"/>
            </a:pPr>
            <a:r>
              <a:t>長連結： https://u.pcloud.link/publink/show?code=kZHbTr5ZoHoc9XwCqkXalpr17rjG2keBGvBX</a:t>
            </a:r>
          </a:p>
          <a:p>
            <a:pPr marL="335756" indent="-335756" defTabSz="387984">
              <a:defRPr sz="3713"/>
            </a:pPr>
          </a:p>
          <a:p>
            <a:pPr marL="335756" indent="-335756" defTabSz="387984">
              <a:defRPr sz="3713"/>
            </a:pPr>
            <a:r>
              <a:t>「教學資料」短連結 </a:t>
            </a:r>
            <a:r>
              <a:rPr u="sng">
                <a:hlinkClick r:id="rId3" invalidUrl="" action="" tgtFrame="" tooltip="" history="1" highlightClick="0" endSnd="0"/>
              </a:rPr>
              <a:t>https://pse.is/9cal8x</a:t>
            </a:r>
          </a:p>
          <a:p>
            <a:pPr marL="335756" indent="-335756" defTabSz="387984">
              <a:defRPr sz="3713"/>
            </a:pPr>
            <a:r>
              <a:t>長連結： </a:t>
            </a:r>
            <a:r>
              <a:rPr u="sng">
                <a:hlinkClick r:id="rId4" invalidUrl="" action="" tgtFrame="" tooltip="" history="1" highlightClick="0" endSnd="0"/>
              </a:rPr>
              <a:t>https://u.pcloud.link/publink/show?code=kZQbTr5ZE2GWjjajXERLzYfWVMTIPQccDmRy</a:t>
            </a:r>
          </a:p>
          <a:p>
            <a:pPr marL="335756" indent="-335756" defTabSz="387984">
              <a:defRPr sz="3713"/>
            </a:pPr>
          </a:p>
          <a:p>
            <a:pPr marL="335756" indent="-335756" defTabSz="387984">
              <a:defRPr sz="3713"/>
            </a:pPr>
            <a:r>
              <a:t>無需註冊，在大陸的朋友一樣可以正常下載。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有問題可以在X平台 臉書留言，或寫Email 給我！clec.hq.director@gmail.com 。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有問題可以在X平台 臉書留言，或寫Email 給我！</a:t>
            </a:r>
            <a:r>
              <a:rPr u="sng">
                <a:hlinkClick r:id="rId2" invalidUrl="" action="" tgtFrame="" tooltip="" history="1" highlightClick="0" endSnd="0"/>
              </a:rPr>
              <a:t>clec.hq.director@gmail.com</a:t>
            </a:r>
            <a:r>
              <a:t> 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市場震盪於我無關！…"/>
          <p:cNvSpPr txBox="1"/>
          <p:nvPr>
            <p:ph type="body" idx="4294967295"/>
          </p:nvPr>
        </p:nvSpPr>
        <p:spPr>
          <a:xfrm>
            <a:off x="1278521" y="2663777"/>
            <a:ext cx="16322191" cy="10049395"/>
          </a:xfrm>
          <a:prstGeom prst="rect">
            <a:avLst/>
          </a:prstGeom>
        </p:spPr>
        <p:txBody>
          <a:bodyPr lIns="71437" tIns="71437" rIns="71437" bIns="71437"/>
          <a:lstStyle/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市場震盪於我無關！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國際局勢與我無關！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市場分析與我無關！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財務報表與我無關！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經濟局勢與我無關！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所有一切與我無關！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無視市場聲色起伏！</a:t>
            </a:r>
          </a:p>
        </p:txBody>
      </p:sp>
      <p:sp>
        <p:nvSpPr>
          <p:cNvPr id="191" name="`"/>
          <p:cNvSpPr txBox="1"/>
          <p:nvPr>
            <p:ph type="title"/>
          </p:nvPr>
        </p:nvSpPr>
        <p:spPr>
          <a:xfrm>
            <a:off x="4524785" y="200235"/>
            <a:ext cx="15609095" cy="2202290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 sz="11200">
                <a:solidFill>
                  <a:srgbClr val="056FA0"/>
                </a:solidFill>
              </a:defRPr>
            </a:lvl1pPr>
          </a:lstStyle>
          <a:p>
            <a:pPr/>
            <a:r>
              <a:t>`</a:t>
            </a:r>
          </a:p>
        </p:txBody>
      </p:sp>
      <p:grpSp>
        <p:nvGrpSpPr>
          <p:cNvPr id="195" name="群組 6"/>
          <p:cNvGrpSpPr/>
          <p:nvPr/>
        </p:nvGrpSpPr>
        <p:grpSpPr>
          <a:xfrm>
            <a:off x="8941483" y="2963403"/>
            <a:ext cx="15077755" cy="9450143"/>
            <a:chOff x="0" y="0"/>
            <a:chExt cx="15077754" cy="9450142"/>
          </a:xfrm>
        </p:grpSpPr>
        <p:pic>
          <p:nvPicPr>
            <p:cNvPr id="192" name="影像" descr="影像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15077755" cy="94501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93" name="文字方塊 4"/>
            <p:cNvSpPr txBox="1"/>
            <p:nvPr/>
          </p:nvSpPr>
          <p:spPr>
            <a:xfrm>
              <a:off x="5492746" y="5292390"/>
              <a:ext cx="1507190" cy="1948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defTabSz="821531">
                <a:defRPr sz="4400"/>
              </a:lvl1pPr>
            </a:lstStyle>
            <a:p>
              <a:pPr/>
              <a:r>
                <a:t>安</a:t>
              </a:r>
            </a:p>
          </p:txBody>
        </p:sp>
        <p:sp>
          <p:nvSpPr>
            <p:cNvPr id="194" name="文字方塊 5"/>
            <p:cNvSpPr txBox="1"/>
            <p:nvPr/>
          </p:nvSpPr>
          <p:spPr>
            <a:xfrm>
              <a:off x="9314423" y="5334780"/>
              <a:ext cx="1507190" cy="1948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defTabSz="821531">
                <a:defRPr sz="4400"/>
              </a:lvl1pPr>
            </a:lstStyle>
            <a:p>
              <a:pPr/>
              <a:r>
                <a:t>心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7" dur="500"/>
                                        <p:tgtEl>
                                          <p:spTgt spid="19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10" dur="500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15" dur="500"/>
                                        <p:tgtEl>
                                          <p:spTgt spid="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20" dur="500"/>
                                        <p:tgtEl>
                                          <p:spTgt spid="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25" dur="500"/>
                                        <p:tgtEl>
                                          <p:spTgt spid="1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30" dur="500"/>
                                        <p:tgtEl>
                                          <p:spTgt spid="1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35" dur="500"/>
                                        <p:tgtEl>
                                          <p:spTgt spid="1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40" dur="500"/>
                                        <p:tgtEl>
                                          <p:spTgt spid="1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90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免責宣告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55600">
              <a:defRPr b="1" sz="8300">
                <a:solidFill>
                  <a:srgbClr val="056FA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免責宣告</a:t>
            </a:r>
          </a:p>
        </p:txBody>
      </p:sp>
      <p:sp>
        <p:nvSpPr>
          <p:cNvPr id="198" name="自2023年7月起，我們已開始註銷「CLEC 教育學院」公司登記與非營利組織程序，並將所有名稱更改為「CLEC 投資理財頻道」，原為「CLEC 投資理財教育學院」。還是會用CLEC ，提醒大家，除非為James Chen本人，否則與我們無關，請勿受騙。…"/>
          <p:cNvSpPr txBox="1"/>
          <p:nvPr>
            <p:ph type="body" idx="1"/>
          </p:nvPr>
        </p:nvSpPr>
        <p:spPr>
          <a:xfrm>
            <a:off x="1689100" y="2921902"/>
            <a:ext cx="21005800" cy="10024747"/>
          </a:xfrm>
          <a:prstGeom prst="rect">
            <a:avLst/>
          </a:prstGeom>
        </p:spPr>
        <p:txBody>
          <a:bodyPr/>
          <a:lstStyle/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自2023年7月起，我們已開始註銷「CLEC 教育學院」公司登記與非營利組織程序，並將所有名稱更改為「CLEC 投資理財頻道」，原為「CLEC 投資理財教育學院」。還是會用CLEC ，提醒大家，除非為James Chen本人，否則與我們無關，請勿受騙。</a:t>
            </a: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我們影片及相關內容僅供教育目的，無營利行為。我們沒有任何討論群組或社團，如果有人邀请您加入，請小心詐騙。</a:t>
            </a: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我們近二十多年來一直致力於義務教學，</a:t>
            </a:r>
            <a:r>
              <a:rPr b="1" u="sng">
                <a:solidFill>
                  <a:srgbClr val="316F9E"/>
                </a:solidFill>
              </a:rPr>
              <a:t>從未從中獲利</a:t>
            </a:r>
            <a:r>
              <a:t>。請勿相信任何收費的投資建議。雖然YouTube影片可能出現廣告，但這不是我們所能控制，也不會從中獲利。</a:t>
            </a: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我們提供的所有資訊僅為個人經驗分享，並非專業投資顧問（Certified Financial Advisor/Planner）建議。投資決策應基於個人研究，不應僅依賴影片內容。</a:t>
            </a: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投資風險高，可能導致重大損失。如果您無法承受短期內超過10%的虧損或幾年內超過20%的下跌，　　　則建議不要投資。請注意自己的現金流安全，並充分理解我們的投資哲學後再行動。投資需謹慎，　　　　所有決策均需自行負責。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投資者永遠極度樂觀！…"/>
          <p:cNvSpPr txBox="1"/>
          <p:nvPr>
            <p:ph type="body" idx="1"/>
          </p:nvPr>
        </p:nvSpPr>
        <p:spPr>
          <a:xfrm>
            <a:off x="1898368" y="684463"/>
            <a:ext cx="21005801" cy="12189914"/>
          </a:xfrm>
          <a:prstGeom prst="rect">
            <a:avLst/>
          </a:prstGeom>
        </p:spPr>
        <p:txBody>
          <a:bodyPr/>
          <a:lstStyle/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投資者永遠極度樂觀！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投資者永遠迎向陽光！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市場終將上漲！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投資需要忍耐！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財富值得等待！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訂閱、留言、按👍、轉發分享…"/>
          <p:cNvSpPr txBox="1"/>
          <p:nvPr>
            <p:ph type="title"/>
          </p:nvPr>
        </p:nvSpPr>
        <p:spPr>
          <a:xfrm>
            <a:off x="480807" y="1455216"/>
            <a:ext cx="20806526" cy="9524197"/>
          </a:xfrm>
          <a:prstGeom prst="rect">
            <a:avLst/>
          </a:prstGeom>
        </p:spPr>
        <p:txBody>
          <a:bodyPr lIns="71437" tIns="71437" rIns="71437" bIns="71437"/>
          <a:lstStyle/>
          <a:p>
            <a:pPr defTabSz="1160859">
              <a:lnSpc>
                <a:spcPct val="80000"/>
              </a:lnSpc>
              <a:defRPr spc="-77" sz="7700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pPr>
            <a:r>
              <a:t>訂閱、留言、按👍、轉發分享</a:t>
            </a:r>
          </a:p>
          <a:p>
            <a:pPr defTabSz="1160859">
              <a:lnSpc>
                <a:spcPct val="80000"/>
              </a:lnSpc>
              <a:defRPr spc="-77" sz="7700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pPr>
            <a:r>
              <a:t>Apple Podcast 記得給五顆 ⭐️</a:t>
            </a:r>
          </a:p>
          <a:p>
            <a:pPr defTabSz="1160859">
              <a:lnSpc>
                <a:spcPct val="80000"/>
              </a:lnSpc>
              <a:defRPr spc="-77" sz="7700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pPr>
            <a:r>
              <a:t>訂閱才能收到市場即時訊息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市場…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市場</a:t>
            </a:r>
          </a:p>
          <a:p>
            <a:pPr/>
            <a:r>
              <a:t>永遠持續上漲</a:t>
            </a:r>
          </a:p>
        </p:txBody>
      </p:sp>
      <p:sp>
        <p:nvSpPr>
          <p:cNvPr id="205" name="只漲不跌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 defTabSz="346709">
              <a:defRPr sz="5334"/>
            </a:lvl1pPr>
          </a:lstStyle>
          <a:p>
            <a:pPr/>
            <a:r>
              <a:t>只漲不跌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注意clubhouse這位詐騙"/>
          <p:cNvSpPr txBox="1"/>
          <p:nvPr>
            <p:ph type="title"/>
          </p:nvPr>
        </p:nvSpPr>
        <p:spPr>
          <a:xfrm>
            <a:off x="10653871" y="-712122"/>
            <a:ext cx="12322551" cy="3180762"/>
          </a:xfrm>
          <a:prstGeom prst="rect">
            <a:avLst/>
          </a:prstGeom>
        </p:spPr>
        <p:txBody>
          <a:bodyPr/>
          <a:lstStyle>
            <a:lvl1pPr defTabSz="652145">
              <a:defRPr sz="8848"/>
            </a:lvl1pPr>
          </a:lstStyle>
          <a:p>
            <a:pPr/>
            <a:r>
              <a:t>注意clubhouse這位詐騙</a:t>
            </a:r>
          </a:p>
        </p:txBody>
      </p:sp>
      <p:pic>
        <p:nvPicPr>
          <p:cNvPr id="208" name="IMG_3713.jpeg" descr="IMG_3713.jpeg"/>
          <p:cNvPicPr>
            <a:picLocks noChangeAspect="1"/>
          </p:cNvPicPr>
          <p:nvPr/>
        </p:nvPicPr>
        <p:blipFill>
          <a:blip r:embed="rId2">
            <a:extLst/>
          </a:blip>
          <a:srcRect l="0" t="0" r="0" b="8176"/>
          <a:stretch>
            <a:fillRect/>
          </a:stretch>
        </p:blipFill>
        <p:spPr>
          <a:xfrm>
            <a:off x="12210931" y="1608210"/>
            <a:ext cx="7892170" cy="120136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" name="IMG_7891.jpeg" descr="IMG_789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6470" y="1265107"/>
            <a:ext cx="10274213" cy="100002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截圖 2025-11-13 18.17.41.png" descr="截圖 2025-11-13 18.17.4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prstGeom prst="rect">
            <a:avLst/>
          </a:prstGeom>
          <a:ln w="12700">
            <a:miter lim="400000"/>
          </a:ln>
        </p:spPr>
      </p:pic>
      <p:sp>
        <p:nvSpPr>
          <p:cNvPr id="211" name="這ID是詐騙，他常常改變ID"/>
          <p:cNvSpPr txBox="1"/>
          <p:nvPr/>
        </p:nvSpPr>
        <p:spPr>
          <a:xfrm>
            <a:off x="14712584" y="3132975"/>
            <a:ext cx="9788587" cy="2975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8000"/>
            </a:lvl1pPr>
          </a:lstStyle>
          <a:p>
            <a:pPr/>
            <a:r>
              <a:t>這ID是詐騙，他常常改變ID</a:t>
            </a:r>
          </a:p>
        </p:txBody>
      </p:sp>
      <p:pic>
        <p:nvPicPr>
          <p:cNvPr id="212" name="截圖 2025-11-29 08.04.02.jpeg" descr="截圖 2025-11-29 08.04.02.jpeg"/>
          <p:cNvPicPr>
            <a:picLocks noChangeAspect="1"/>
          </p:cNvPicPr>
          <p:nvPr/>
        </p:nvPicPr>
        <p:blipFill>
          <a:blip r:embed="rId5">
            <a:extLst/>
          </a:blip>
          <a:srcRect l="0" t="297" r="0" b="32999"/>
          <a:stretch>
            <a:fillRect/>
          </a:stretch>
        </p:blipFill>
        <p:spPr>
          <a:xfrm>
            <a:off x="12250420" y="7422679"/>
            <a:ext cx="7813350" cy="6393050"/>
          </a:xfrm>
          <a:prstGeom prst="rect">
            <a:avLst/>
          </a:prstGeom>
          <a:ln w="12700">
            <a:miter lim="400000"/>
          </a:ln>
        </p:spPr>
      </p:pic>
      <p:sp>
        <p:nvSpPr>
          <p:cNvPr id="213" name="箭頭"/>
          <p:cNvSpPr/>
          <p:nvPr/>
        </p:nvSpPr>
        <p:spPr>
          <a:xfrm rot="8413187">
            <a:off x="16595162" y="6941451"/>
            <a:ext cx="4768645" cy="832455"/>
          </a:xfrm>
          <a:prstGeom prst="rightArrow">
            <a:avLst>
              <a:gd name="adj1" fmla="val 32000"/>
              <a:gd name="adj2" fmla="val 146459"/>
            </a:avLst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注意clubhouse這位詐騙"/>
          <p:cNvSpPr txBox="1"/>
          <p:nvPr>
            <p:ph type="title"/>
          </p:nvPr>
        </p:nvSpPr>
        <p:spPr>
          <a:xfrm>
            <a:off x="10924595" y="-576759"/>
            <a:ext cx="12322552" cy="3180761"/>
          </a:xfrm>
          <a:prstGeom prst="rect">
            <a:avLst/>
          </a:prstGeom>
        </p:spPr>
        <p:txBody>
          <a:bodyPr/>
          <a:lstStyle>
            <a:lvl1pPr defTabSz="652145">
              <a:defRPr sz="8848"/>
            </a:lvl1pPr>
          </a:lstStyle>
          <a:p>
            <a:pPr/>
            <a:r>
              <a:t>注意clubhouse這位詐騙</a:t>
            </a:r>
          </a:p>
        </p:txBody>
      </p:sp>
      <p:pic>
        <p:nvPicPr>
          <p:cNvPr id="216" name="IMG_3713.jpeg" descr="IMG_3713.jpeg"/>
          <p:cNvPicPr>
            <a:picLocks noChangeAspect="1"/>
          </p:cNvPicPr>
          <p:nvPr/>
        </p:nvPicPr>
        <p:blipFill>
          <a:blip r:embed="rId2">
            <a:extLst/>
          </a:blip>
          <a:srcRect l="0" t="0" r="0" b="8176"/>
          <a:stretch>
            <a:fillRect/>
          </a:stretch>
        </p:blipFill>
        <p:spPr>
          <a:xfrm>
            <a:off x="12210931" y="1608210"/>
            <a:ext cx="7892170" cy="120136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IMG_7891.jpeg" descr="IMG_789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6470" y="1265107"/>
            <a:ext cx="10274213" cy="100002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截圖 2025-11-13 18.17.41.png" descr="截圖 2025-11-13 18.17.4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prstGeom prst="rect">
            <a:avLst/>
          </a:prstGeom>
          <a:ln w="12700">
            <a:miter lim="400000"/>
          </a:ln>
        </p:spPr>
      </p:pic>
      <p:sp>
        <p:nvSpPr>
          <p:cNvPr id="219" name="這是詐騙新帳戶ID是詐騙，他常常改變ID"/>
          <p:cNvSpPr txBox="1"/>
          <p:nvPr/>
        </p:nvSpPr>
        <p:spPr>
          <a:xfrm>
            <a:off x="13373061" y="2479473"/>
            <a:ext cx="11298070" cy="2975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8000"/>
            </a:lvl1pPr>
          </a:lstStyle>
          <a:p>
            <a:pPr/>
            <a:r>
              <a:t>這是詐騙新帳戶ID是詐騙，他常常改變ID</a:t>
            </a:r>
          </a:p>
        </p:txBody>
      </p:sp>
      <p:sp>
        <p:nvSpPr>
          <p:cNvPr id="220" name="箭頭"/>
          <p:cNvSpPr/>
          <p:nvPr/>
        </p:nvSpPr>
        <p:spPr>
          <a:xfrm rot="8413187">
            <a:off x="16595162" y="6941451"/>
            <a:ext cx="4768645" cy="832455"/>
          </a:xfrm>
          <a:prstGeom prst="rightArrow">
            <a:avLst>
              <a:gd name="adj1" fmla="val 32000"/>
              <a:gd name="adj2" fmla="val 146459"/>
            </a:avLst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221" name="IMG_4465.png" descr="IMG_4465.png"/>
          <p:cNvPicPr>
            <a:picLocks noChangeAspect="1"/>
          </p:cNvPicPr>
          <p:nvPr/>
        </p:nvPicPr>
        <p:blipFill>
          <a:blip r:embed="rId5">
            <a:extLst/>
          </a:blip>
          <a:srcRect l="0" t="48123" r="0" b="19008"/>
          <a:stretch>
            <a:fillRect/>
          </a:stretch>
        </p:blipFill>
        <p:spPr>
          <a:xfrm>
            <a:off x="11537660" y="7855444"/>
            <a:ext cx="9004554" cy="6402815"/>
          </a:xfrm>
          <a:prstGeom prst="rect">
            <a:avLst/>
          </a:prstGeom>
          <a:ln w="12700">
            <a:miter lim="400000"/>
          </a:ln>
        </p:spPr>
      </p:pic>
      <p:sp>
        <p:nvSpPr>
          <p:cNvPr id="222" name="箭頭"/>
          <p:cNvSpPr/>
          <p:nvPr/>
        </p:nvSpPr>
        <p:spPr>
          <a:xfrm rot="8413187">
            <a:off x="16595162" y="6941451"/>
            <a:ext cx="4768645" cy="832455"/>
          </a:xfrm>
          <a:prstGeom prst="rightArrow">
            <a:avLst>
              <a:gd name="adj1" fmla="val 32000"/>
              <a:gd name="adj2" fmla="val 146459"/>
            </a:avLst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IMG_0821.jpeg" descr="IMG_0821.jpeg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1504361" y="0"/>
            <a:ext cx="6330462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IMG_0820.jpeg" descr="IMG_0820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235743" y="-1"/>
            <a:ext cx="6330463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這是詐騙大家要小心，我不會直接跟你們聯絡，…"/>
          <p:cNvSpPr txBox="1"/>
          <p:nvPr/>
        </p:nvSpPr>
        <p:spPr>
          <a:xfrm>
            <a:off x="7910093" y="143841"/>
            <a:ext cx="8250317" cy="11319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8000">
                <a:solidFill>
                  <a:srgbClr val="E22400"/>
                </a:solidFill>
              </a:defRPr>
            </a:pPr>
            <a:r>
              <a:t>這是詐騙大家要小心，我不會直接跟你們聯絡，</a:t>
            </a:r>
          </a:p>
          <a:p>
            <a:pPr>
              <a:defRPr sz="8000">
                <a:solidFill>
                  <a:srgbClr val="E22400"/>
                </a:solidFill>
              </a:defRPr>
            </a:pPr>
            <a:r>
              <a:t>除非你有問題來問我你們要記得在clubhouse我的正確ID @clecchairman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IMG_2662.jpeg" descr="IMG_2662.jpe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122" r="0" b="122"/>
          <a:stretch>
            <a:fillRect/>
          </a:stretch>
        </p:blipFill>
        <p:spPr>
          <a:xfrm>
            <a:off x="685690" y="127412"/>
            <a:ext cx="6231433" cy="13461175"/>
          </a:xfrm>
          <a:prstGeom prst="rect">
            <a:avLst/>
          </a:prstGeom>
        </p:spPr>
      </p:pic>
      <p:pic>
        <p:nvPicPr>
          <p:cNvPr id="229" name="IMG_2663.jpeg" descr="IMG_2663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28810" y="-4184"/>
            <a:ext cx="16847476" cy="126356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IMG_7010.heic" descr="IMG_7010.heic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6072726" y="188570"/>
            <a:ext cx="12238364" cy="13457325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IMG_2658.jpeg" descr="IMG_2658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83355" y="-6209"/>
            <a:ext cx="22417289" cy="137284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點以下連結直接在 clec168.com 看最新影片…"/>
          <p:cNvSpPr txBox="1"/>
          <p:nvPr>
            <p:ph type="body" idx="1"/>
          </p:nvPr>
        </p:nvSpPr>
        <p:spPr>
          <a:xfrm>
            <a:off x="1461884" y="993212"/>
            <a:ext cx="21005801" cy="10160001"/>
          </a:xfrm>
          <a:prstGeom prst="rect">
            <a:avLst/>
          </a:prstGeom>
        </p:spPr>
        <p:txBody>
          <a:bodyPr/>
          <a:lstStyle/>
          <a:p>
            <a:pPr/>
            <a:r>
              <a:t>點以下連結直接在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clec168.com</a:t>
            </a:r>
            <a:r>
              <a:t> 看最新影片</a:t>
            </a:r>
          </a:p>
          <a:p>
            <a:pPr/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https://clec168.com/video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CLEC投資理財(右上角可以選語言）…"/>
          <p:cNvSpPr txBox="1"/>
          <p:nvPr>
            <p:ph type="body" sz="quarter" idx="1"/>
          </p:nvPr>
        </p:nvSpPr>
        <p:spPr>
          <a:xfrm>
            <a:off x="1689100" y="346040"/>
            <a:ext cx="21005800" cy="2170411"/>
          </a:xfrm>
          <a:prstGeom prst="rect">
            <a:avLst/>
          </a:prstGeom>
        </p:spPr>
        <p:txBody>
          <a:bodyPr/>
          <a:lstStyle/>
          <a:p>
            <a:pPr marL="557212" indent="-557212" defTabSz="643889">
              <a:defRPr sz="6162"/>
            </a:pPr>
            <a:r>
              <a:t>CLEC投資理財(右上角可以選語言）</a:t>
            </a:r>
          </a:p>
          <a:p>
            <a:pPr marL="557212" indent="-557212" defTabSz="643889">
              <a:defRPr sz="6162"/>
            </a:pPr>
            <a:r>
              <a:rPr u="sng">
                <a:hlinkClick r:id="rId2" invalidUrl="" action="" tgtFrame="" tooltip="" history="1" highlightClick="0" endSnd="0"/>
              </a:rPr>
              <a:t>https://clec168.com</a:t>
            </a:r>
          </a:p>
        </p:txBody>
      </p:sp>
      <p:pic>
        <p:nvPicPr>
          <p:cNvPr id="238" name="IMG_2620.jpeg" descr="IMG_2620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7930" y="2745393"/>
            <a:ext cx="11928175" cy="894613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9" name="IMG_2622.jpeg" descr="IMG_2622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547695" y="2745393"/>
            <a:ext cx="11928175" cy="8946132"/>
          </a:xfrm>
          <a:prstGeom prst="rect">
            <a:avLst/>
          </a:prstGeom>
          <a:ln w="12700">
            <a:miter lim="400000"/>
          </a:ln>
        </p:spPr>
      </p:pic>
      <p:sp>
        <p:nvSpPr>
          <p:cNvPr id="240" name="遇到網頁問題或有對網頁特別建議可以透過這email 與版主聯絡"/>
          <p:cNvSpPr txBox="1"/>
          <p:nvPr>
            <p:ph type="title" idx="4294967295"/>
          </p:nvPr>
        </p:nvSpPr>
        <p:spPr>
          <a:xfrm>
            <a:off x="12580311" y="10258573"/>
            <a:ext cx="9796462" cy="1324413"/>
          </a:xfrm>
          <a:prstGeom prst="rect">
            <a:avLst/>
          </a:prstGeom>
        </p:spPr>
        <p:txBody>
          <a:bodyPr/>
          <a:lstStyle>
            <a:lvl1pPr>
              <a:defRPr b="1" sz="25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遇到網頁問題或有對網頁特別建議可以透過這email 與版主聯絡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IMG_2680.png" descr="IMG_2680.pn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3146517" y="73956"/>
            <a:ext cx="18090783" cy="1356808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請將以下資料分享給大家，也可以分享給朋友，這是Fraser 製作的， fraser4435@gmail.com  「老師，我用Claude Vibe Code 了一個LLM Wiki，因為只用20塊的方案，所以現在還在慢慢建置中，以下是預覽 」．如發現問題可與 Fraser 直接連繫！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71500" indent="-571500" defTabSz="660400">
              <a:defRPr sz="6320"/>
            </a:pPr>
            <a:r>
              <a:t>請將以下資料分享給大家，也可以分享給朋友，這是Fraser 製作的， fraser4435@gmail.com  「老師，我用Claude Vibe Code 了一個LLM Wiki，因為只用20塊的方案，所以現在還在慢慢建置中，以下是預覽 」．如發現問題可與 Fraser 直接連繫！</a:t>
            </a:r>
          </a:p>
          <a:p>
            <a:pPr marL="571500" indent="-571500" defTabSz="660400">
              <a:defRPr sz="6320"/>
            </a:pPr>
          </a:p>
          <a:p>
            <a:pPr marL="571500" indent="-571500" defTabSz="660400">
              <a:defRPr sz="6320"/>
            </a:pPr>
            <a:r>
              <a:t>clec.md · 一個關於投資、理財與人生的 AI 原生知識庫 （有 English 語言切換）</a:t>
            </a:r>
          </a:p>
          <a:p>
            <a:pPr marL="571500" indent="-571500" defTabSz="660400">
              <a:defRPr sz="6320"/>
            </a:pPr>
            <a:r>
              <a:t>https://fraserlai.github.io/clec-md/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『投資翻譯官 』的 X 平台 鼓勵大家 跟蹤 好的創作平台…"/>
          <p:cNvSpPr txBox="1"/>
          <p:nvPr>
            <p:ph type="body" sz="quarter" idx="1"/>
          </p:nvPr>
        </p:nvSpPr>
        <p:spPr>
          <a:xfrm>
            <a:off x="1689100" y="230989"/>
            <a:ext cx="21005800" cy="1535343"/>
          </a:xfrm>
          <a:prstGeom prst="rect">
            <a:avLst/>
          </a:prstGeom>
        </p:spPr>
        <p:txBody>
          <a:bodyPr/>
          <a:lstStyle/>
          <a:p>
            <a:pPr marL="392906" indent="-392906" defTabSz="454025">
              <a:defRPr sz="4345"/>
            </a:pPr>
            <a:r>
              <a:t>『投資翻譯官 』的 X 平台 鼓勵大家 跟蹤 好的創作平台</a:t>
            </a:r>
          </a:p>
          <a:p>
            <a:pPr marL="392906" indent="-392906" defTabSz="454025">
              <a:defRPr sz="4345"/>
            </a:pPr>
            <a:r>
              <a:rPr u="sng">
                <a:hlinkClick r:id="rId2" invalidUrl="" action="" tgtFrame="" tooltip="" history="1" highlightClick="0" endSnd="0"/>
              </a:rPr>
              <a:t>x.com/fyinvesttalk?s=11&amp;t=N6VoyrNiUyNaPHlIijpceA</a:t>
            </a:r>
          </a:p>
        </p:txBody>
      </p:sp>
      <p:pic>
        <p:nvPicPr>
          <p:cNvPr id="247" name="IMG_2613.png" descr="IMG_261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61980" y="1943100"/>
            <a:ext cx="13660040" cy="102450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聽了同學分享的問題，要幫助其他人了解CLEC相關資料，或許可以將影片的網址做成QR Code碼讓其他想知道CLEC平台的人，直接掃描就可以進入影片網址內，謝謝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聽了同學分享的問題，要幫助其他人了解CLEC相關資料，或許可以將影片的網址做成QR Code碼讓其他想知道CLEC平台的人，直接掃描就可以進入影片網址內，謝謝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IMG_2604.heic" descr="IMG_2604.heic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5284162" y="217223"/>
            <a:ext cx="13414345" cy="13414344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IMG_2631.png" descr="IMG_263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78033" y="144033"/>
            <a:ext cx="13427934" cy="134279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緣起 與 今日 James 歷史自述…"/>
          <p:cNvSpPr txBox="1"/>
          <p:nvPr>
            <p:ph type="body" sz="quarter" idx="1"/>
          </p:nvPr>
        </p:nvSpPr>
        <p:spPr>
          <a:xfrm>
            <a:off x="2099106" y="-58132"/>
            <a:ext cx="21005801" cy="2402547"/>
          </a:xfrm>
          <a:prstGeom prst="rect">
            <a:avLst/>
          </a:prstGeom>
        </p:spPr>
        <p:txBody>
          <a:bodyPr/>
          <a:lstStyle/>
          <a:p>
            <a:pPr marL="0" indent="0" algn="ctr" defTabSz="354965">
              <a:buSzTx/>
              <a:buNone/>
              <a:defRPr sz="3397">
                <a:solidFill>
                  <a:srgbClr val="0082CC"/>
                </a:solidFill>
              </a:defRPr>
            </a:pPr>
            <a:r>
              <a:t>緣起 與 今日 James 歷史自述</a:t>
            </a:r>
          </a:p>
          <a:p>
            <a:pPr marL="0" indent="0" algn="ctr" defTabSz="354965">
              <a:buSzTx/>
              <a:buNone/>
              <a:defRPr sz="3397">
                <a:solidFill>
                  <a:srgbClr val="0082CC"/>
                </a:solidFill>
              </a:defRPr>
            </a:pPr>
            <a:r>
              <a:rPr u="sng">
                <a:hlinkClick r:id="rId2" invalidUrl="" action="" tgtFrame="" tooltip="" history="1" highlightClick="0" endSnd="0"/>
              </a:rPr>
              <a:t>https://x.com/clec168/status/2078296602352013594?s=61&amp;t=qLY8Fcc8QEpO_J9B9w9GaA</a:t>
            </a:r>
          </a:p>
          <a:p>
            <a:pPr marL="0" indent="0" algn="ctr" defTabSz="354965">
              <a:buSzTx/>
              <a:buNone/>
              <a:defRPr sz="3397">
                <a:solidFill>
                  <a:srgbClr val="0082CC"/>
                </a:solidFill>
              </a:defRPr>
            </a:pPr>
            <a:r>
              <a:t>PCloud 雲端連結</a:t>
            </a:r>
          </a:p>
          <a:p>
            <a:pPr marL="0" indent="0" algn="ctr" defTabSz="354965">
              <a:buSzTx/>
              <a:buNone/>
              <a:defRPr sz="3397">
                <a:solidFill>
                  <a:srgbClr val="0082CC"/>
                </a:solidFill>
              </a:defRPr>
            </a:pPr>
            <a:r>
              <a:t>https://u.pcloud.link/publink/show?code=kZgsOr5ZgO5GUAPIq0S2mLkkaBbC254UjHj7</a:t>
            </a:r>
          </a:p>
        </p:txBody>
      </p:sp>
      <p:pic>
        <p:nvPicPr>
          <p:cNvPr id="256" name="7C548886-8F2F-4841-A919-4BD884A9EBB2.png" descr="7C548886-8F2F-4841-A919-4BD884A9EBB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" y="2434245"/>
            <a:ext cx="24384001" cy="97511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【乘豐領航生命艦隊】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64331" indent="-364331" defTabSz="421004">
              <a:defRPr sz="4029"/>
            </a:pPr>
            <a:r>
              <a:t>【乘豐領航生命艦隊】</a:t>
            </a:r>
          </a:p>
          <a:p>
            <a:pPr marL="364331" indent="-364331" defTabSz="421004">
              <a:defRPr sz="4029"/>
            </a:pPr>
            <a:r>
              <a:t>《CLEC寶典-有聲書》 </a:t>
            </a:r>
          </a:p>
          <a:p>
            <a:pPr marL="364331" indent="-364331" defTabSz="421004">
              <a:defRPr sz="4029"/>
            </a:pPr>
            <a:r>
              <a:t>編著：布萊茲（Blaise）</a:t>
            </a:r>
          </a:p>
          <a:p>
            <a:pPr marL="364331" indent="-364331" defTabSz="421004">
              <a:defRPr sz="4029"/>
            </a:pPr>
          </a:p>
          <a:p>
            <a:pPr marL="364331" indent="-364331" defTabSz="421004">
              <a:defRPr sz="4029"/>
            </a:pPr>
            <a:r>
              <a:t>是一部致力於「消滅華人貧窮」的終極實戰指南。本書匯集了 James 老師四十年來的投資智慧，由編者布萊茲（Blaise）將散落於數百部影片中的精華系統化整理而成。</a:t>
            </a:r>
          </a:p>
          <a:p>
            <a:pPr marL="364331" indent="-364331" defTabSz="421004">
              <a:defRPr sz="4029"/>
            </a:pPr>
          </a:p>
          <a:p>
            <a:pPr marL="364331" indent="-364331" defTabSz="421004">
              <a:defRPr sz="4029"/>
            </a:pPr>
            <a:r>
              <a:t>這套系統旨在帶領大眾看透資本市場的底層邏輯，從終日奔波的「勞工（佃農）」思維，徹底躍遷至掌握選擇權的「資本家（地主）」境界。透過紀律化的指數投資（如那斯達克 100 指數）、科學的資產配置與嚴格的現金流風險控管，教導普通人如何打造長線複利系統。</a:t>
            </a:r>
          </a:p>
          <a:p>
            <a:pPr marL="364331" indent="-364331" defTabSz="421004">
              <a:defRPr sz="4029"/>
            </a:pPr>
          </a:p>
          <a:p>
            <a:pPr marL="364331" indent="-364331" defTabSz="421004">
              <a:defRPr sz="4029"/>
            </a:pPr>
            <a:r>
              <a:t>這不只是一套理財工具，更是一場心智革命，幫助您建立對抗人性恐懼的護城河，最終奪回人生的自主權，實踐「富有是天賦，快樂是人權」的終極意義。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影片及有聲書製作：乘豐艦長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21493" indent="-521493" defTabSz="602615">
              <a:defRPr sz="5767"/>
            </a:pPr>
            <a:r>
              <a:t>影片及有聲書製作：乘豐艦長</a:t>
            </a:r>
          </a:p>
          <a:p>
            <a:pPr marL="521493" indent="-521493" defTabSz="602615">
              <a:defRPr sz="5767"/>
            </a:pPr>
            <a:r>
              <a:t>【乘豐領航生命艦隊(https://cfnavi.org/) 】</a:t>
            </a:r>
          </a:p>
          <a:p>
            <a:pPr marL="521493" indent="-521493" defTabSz="602615">
              <a:defRPr sz="5767"/>
            </a:pPr>
            <a:r>
              <a:t>Youtube：(https://www.youtube.com/playlist?list=PLMMxZ2iJw5FU)</a:t>
            </a:r>
          </a:p>
          <a:p>
            <a:pPr marL="521493" indent="-521493" defTabSz="602615">
              <a:defRPr sz="5767"/>
            </a:pPr>
            <a:r>
              <a:t>Youtube Podcast：(https://www.youtube.com/playlist?list=PLJCKpNh7dmbE)</a:t>
            </a:r>
          </a:p>
          <a:p>
            <a:pPr marL="521493" indent="-521493" defTabSz="602615">
              <a:defRPr sz="5767"/>
            </a:pPr>
            <a:r>
              <a:t>Spotify Podcast：(https://open.spotify.com/show/033Rvk2PJb1M66tGy5NxDY)</a:t>
            </a:r>
          </a:p>
          <a:p>
            <a:pPr marL="521493" indent="-521493" defTabSz="602615">
              <a:defRPr sz="5767"/>
            </a:pPr>
            <a:r>
              <a:t>Apple PodCast：(https://podcasts.apple.com/us/podcast/《clec寶典》/id6792268813)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製造業提供就業，但無法促進經濟整體發展，且同質性太高的製造只會造成內卷的經濟！製造與消費是經濟體一體兩面，製造是基底，但消費才是拉動的火車頭！製造是經濟火箭的燃料，消費是火箭點火系統，沒有消費火箭是無法升空的！…"/>
          <p:cNvSpPr txBox="1"/>
          <p:nvPr>
            <p:ph type="body" idx="1"/>
          </p:nvPr>
        </p:nvSpPr>
        <p:spPr>
          <a:xfrm>
            <a:off x="1689100" y="1090590"/>
            <a:ext cx="21005800" cy="10704414"/>
          </a:xfrm>
          <a:prstGeom prst="rect">
            <a:avLst/>
          </a:prstGeom>
        </p:spPr>
        <p:txBody>
          <a:bodyPr/>
          <a:lstStyle/>
          <a:p>
            <a:pPr marL="378618" indent="-378618" defTabSz="437514">
              <a:defRPr sz="4187"/>
            </a:pPr>
            <a:r>
              <a:t>製造業提供就業，但無法促進經濟整體發展，且同質性太高的製造只會造成內卷的經濟！製造與消費是經濟體一體兩面，製造是基底，但消費才是拉動的火車頭！製造是經濟火箭的燃料，消費是火箭點火系統，沒有消費火箭是無法升空的！</a:t>
            </a:r>
          </a:p>
          <a:p>
            <a:pPr marL="378618" indent="-378618" defTabSz="437514">
              <a:defRPr sz="4187"/>
            </a:pPr>
          </a:p>
          <a:p>
            <a:pPr marL="378618" indent="-378618" defTabSz="437514">
              <a:defRPr sz="4187"/>
            </a:pPr>
            <a:r>
              <a:t>消費才是經濟之母，只有消費，製造才可能獲利，只有消費充足，製造才有意義！</a:t>
            </a:r>
          </a:p>
          <a:p>
            <a:pPr marL="378618" indent="-378618" defTabSz="437514">
              <a:defRPr sz="4187"/>
            </a:pPr>
          </a:p>
          <a:p>
            <a:pPr marL="378618" indent="-378618" defTabSz="437514">
              <a:defRPr sz="4187"/>
            </a:pPr>
            <a:r>
              <a:t>就如存款無法促進經濟發展，只會造成銀行的冗餘資金，只有借款才能促進經濟發展！</a:t>
            </a:r>
          </a:p>
          <a:p>
            <a:pPr marL="378618" indent="-378618" defTabSz="437514">
              <a:defRPr sz="4187"/>
            </a:pPr>
          </a:p>
          <a:p>
            <a:pPr marL="378618" indent="-378618" defTabSz="437514">
              <a:defRPr sz="4187"/>
            </a:pPr>
            <a:r>
              <a:t>如果只製造不消費，對國內與世界都不是好事。進口全世界產品，消費全世界產品，全世界的製造被消費，全世界才有能力反過來消費自己國內的製造，國內產品才能賣出去，賣出好價值。</a:t>
            </a:r>
          </a:p>
          <a:p>
            <a:pPr marL="378618" indent="-378618" defTabSz="437514">
              <a:defRPr sz="4187"/>
            </a:pPr>
          </a:p>
          <a:p>
            <a:pPr marL="378618" indent="-378618" defTabSz="437514">
              <a:defRPr sz="4187"/>
            </a:pPr>
            <a:r>
              <a:t>所以，鼓勵消費對經濟很重要，消費是促進經濟發展人類進步的火車頭！</a:t>
            </a:r>
          </a:p>
          <a:p>
            <a:pPr marL="378618" indent="-378618" defTabSz="437514">
              <a:defRPr sz="4187"/>
            </a:pPr>
          </a:p>
          <a:p>
            <a:pPr marL="378618" indent="-378618" defTabSz="437514">
              <a:defRPr sz="4187"/>
            </a:pPr>
            <a:r>
              <a:t>有錢人消費是道德！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上帝可以讓「執行長期投資者致富！」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上帝可以讓「執行長期投資者致富！」</a:t>
            </a:r>
          </a:p>
          <a:p>
            <a:pPr/>
          </a:p>
          <a:p>
            <a:pPr/>
            <a:r>
              <a:t>上帝無法讓「短線的賭徒避免破產！」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買進納指一百指數基金，你就取得百億彩券！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買進納指一百指數基金，你就取得百億彩券！</a:t>
            </a:r>
          </a:p>
          <a:p>
            <a:pPr/>
          </a:p>
          <a:p>
            <a:pPr/>
            <a:r>
              <a:t>賣掉納指一百指數基金，你就丟失百億彩券！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如果你不認為市場會下跌80%，那是太年輕了！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78656" indent="-678656" defTabSz="784225">
              <a:defRPr sz="7504"/>
            </a:pPr>
            <a:r>
              <a:t>如果你不認為市場會下跌80%，那是太年輕了！</a:t>
            </a:r>
          </a:p>
          <a:p>
            <a:pPr marL="678656" indent="-678656" defTabSz="784225">
              <a:defRPr sz="7504"/>
            </a:pPr>
          </a:p>
          <a:p>
            <a:pPr marL="678656" indent="-678656" defTabSz="784225">
              <a:defRPr sz="7504"/>
            </a:pPr>
            <a:r>
              <a:t>如果市場跌掉80%，你還可以活著，這就對了！</a:t>
            </a:r>
          </a:p>
          <a:p>
            <a:pPr marL="678656" indent="-678656" defTabSz="784225">
              <a:defRPr sz="7504"/>
            </a:pPr>
          </a:p>
          <a:p>
            <a:pPr marL="678656" indent="-678656" defTabSz="784225">
              <a:defRPr sz="7504"/>
            </a:pPr>
            <a:r>
              <a:t>如果你沒有足夠現金流準備，破產就在你面前！</a:t>
            </a:r>
          </a:p>
          <a:p>
            <a:pPr marL="678656" indent="-678656" defTabSz="784225">
              <a:defRPr sz="7504"/>
            </a:pPr>
          </a:p>
          <a:p>
            <a:pPr marL="678656" indent="-678656" defTabSz="784225">
              <a:defRPr sz="7504"/>
            </a:pPr>
            <a:r>
              <a:t>只有足夠現金流市場下跌時，才不會被迫賣出！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工作只要快樂就好，陪伴小孩比金錢更重要，我們的錢這輩子是確定永遠用不完了！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工作只要快樂就好，陪伴小孩比金錢更重要，我們的錢這輩子是確定永遠用不完了！</a:t>
            </a:r>
          </a:p>
          <a:p>
            <a:pPr/>
          </a:p>
          <a:p>
            <a:pPr/>
            <a:r>
              <a:t>我們要專注於金錢買不到的和時間，和時間過了買不回的東西！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市場天天都上漲…"/>
          <p:cNvSpPr txBox="1"/>
          <p:nvPr/>
        </p:nvSpPr>
        <p:spPr>
          <a:xfrm>
            <a:off x="937595" y="608651"/>
            <a:ext cx="19398280" cy="115101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 defTabSz="355600">
              <a:defRPr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市場天天都上漲</a:t>
            </a:r>
            <a:endParaRPr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355600">
              <a:defRPr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很美好、很快樂</a:t>
            </a:r>
            <a:endParaRPr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355600">
              <a:defRPr b="0"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🍂🌷🌹🌸🌼🌺🌻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355600">
              <a:defRPr b="0"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🌞💫✨🌟🌈🌈❤️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由 CLEC投資理財頻道 在 X 上發佈『價值十億元的投資講座』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21481" indent="-421481" defTabSz="487044">
              <a:defRPr sz="4660"/>
            </a:pPr>
            <a:r>
              <a:t>由 CLEC投資理財頻道 在 X 上發佈『價值十億元的投資講座』</a:t>
            </a:r>
          </a:p>
          <a:p>
            <a:pPr marL="421481" indent="-421481" defTabSz="487044">
              <a:defRPr sz="4660"/>
            </a:pPr>
          </a:p>
          <a:p>
            <a:pPr marL="421481" indent="-421481" defTabSz="487044">
              <a:defRPr sz="4660"/>
            </a:pPr>
            <a:r>
              <a:t>00694 2026年 投資第一堂課『價值十億元的投資講座』第一章 2026年5月5日</a:t>
            </a:r>
          </a:p>
          <a:p>
            <a:pPr marL="421481" indent="-421481" defTabSz="487044">
              <a:defRPr sz="4660"/>
            </a:pPr>
            <a:r>
              <a:t>https://x.com/CLEC168/status/2071329516484796535/video/1?s=66</a:t>
            </a:r>
          </a:p>
          <a:p>
            <a:pPr marL="421481" indent="-421481" defTabSz="487044">
              <a:defRPr sz="4660"/>
            </a:pPr>
          </a:p>
          <a:p>
            <a:pPr marL="421481" indent="-421481" defTabSz="487044">
              <a:defRPr sz="4660"/>
            </a:pPr>
            <a:r>
              <a:t>00695 2026年 投資第一堂課『價值十億元的投資講座』第二章   2026年5月6日</a:t>
            </a:r>
          </a:p>
          <a:p>
            <a:pPr marL="421481" indent="-421481" defTabSz="487044">
              <a:defRPr sz="4660"/>
            </a:pPr>
            <a:r>
              <a:t>https://x.com/CLEC168/status/2071585253316313318/video/1?s=66</a:t>
            </a:r>
          </a:p>
          <a:p>
            <a:pPr marL="421481" indent="-421481" defTabSz="487044">
              <a:defRPr sz="4660"/>
            </a:pPr>
          </a:p>
          <a:p>
            <a:pPr marL="421481" indent="-421481" defTabSz="487044">
              <a:defRPr sz="4660"/>
            </a:pPr>
            <a:r>
              <a:t>00696 2026年 投資第一堂課『價值十億元的投資講座』第三章   2026年5月7日</a:t>
            </a:r>
          </a:p>
          <a:p>
            <a:pPr marL="421481" indent="-421481" defTabSz="487044">
              <a:defRPr sz="4660"/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https://x.com/CLEC168/status/2071585566735700473/video/1?s=66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