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28" d="100"/>
          <a:sy n="28" d="100"/>
        </p:scale>
        <p:origin x="97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3" name="Shape 17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大標題與副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大標題文字"/>
          <p:cNvSpPr txBox="1">
            <a:spLocks noGrp="1"/>
          </p:cNvSpPr>
          <p:nvPr>
            <p:ph type="title"/>
          </p:nvPr>
        </p:nvSpPr>
        <p:spPr>
          <a:xfrm>
            <a:off x="1778000" y="26035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大標題文字</a:t>
            </a:r>
          </a:p>
        </p:txBody>
      </p:sp>
      <p:sp>
        <p:nvSpPr>
          <p:cNvPr id="13" name="內文層級一…"/>
          <p:cNvSpPr txBox="1">
            <a:spLocks noGrp="1"/>
          </p:cNvSpPr>
          <p:nvPr>
            <p:ph type="body" sz="quarter" idx="1"/>
          </p:nvPr>
        </p:nvSpPr>
        <p:spPr>
          <a:xfrm>
            <a:off x="1913466" y="7243233"/>
            <a:ext cx="20828001" cy="1071431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12700" b="1">
                <a:solidFill>
                  <a:srgbClr val="FFFFFF"/>
                </a:solidFill>
              </a:defRPr>
            </a:lvl1pPr>
            <a:lvl2pPr marL="0" indent="0" algn="ctr">
              <a:spcBef>
                <a:spcPts val="0"/>
              </a:spcBef>
              <a:buSzTx/>
              <a:buNone/>
              <a:defRPr sz="9400">
                <a:solidFill>
                  <a:srgbClr val="FFFFFF"/>
                </a:solidFill>
              </a:defRPr>
            </a:lvl2pPr>
            <a:lvl3pPr marL="0" indent="0" algn="ctr">
              <a:spcBef>
                <a:spcPts val="0"/>
              </a:spcBef>
              <a:buSzTx/>
              <a:buNone/>
              <a:defRPr sz="9400">
                <a:solidFill>
                  <a:srgbClr val="FFFFFF"/>
                </a:solidFill>
              </a:defRPr>
            </a:lvl3pPr>
            <a:lvl4pPr marL="0" indent="0" algn="ctr">
              <a:spcBef>
                <a:spcPts val="0"/>
              </a:spcBef>
              <a:buSzTx/>
              <a:buNone/>
              <a:defRPr sz="9400">
                <a:solidFill>
                  <a:srgbClr val="FFFFFF"/>
                </a:solidFill>
              </a:defRPr>
            </a:lvl4pPr>
            <a:lvl5pPr marL="0" indent="0" algn="ctr">
              <a:spcBef>
                <a:spcPts val="0"/>
              </a:spcBef>
              <a:buSzTx/>
              <a:buNone/>
              <a:defRPr sz="9400">
                <a:solidFill>
                  <a:srgbClr val="FFFFFF"/>
                </a:solidFill>
              </a:defRPr>
            </a:lvl5pPr>
          </a:lstStyle>
          <a:p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14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大標題與項目符號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大標題文字"/>
          <p:cNvSpPr txBox="1">
            <a:spLocks noGrp="1"/>
          </p:cNvSpPr>
          <p:nvPr>
            <p:ph type="title"/>
          </p:nvPr>
        </p:nvSpPr>
        <p:spPr>
          <a:xfrm>
            <a:off x="1689100" y="753574"/>
            <a:ext cx="21005800" cy="22860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571A2"/>
                </a:solidFill>
              </a:defRPr>
            </a:lvl1pPr>
          </a:lstStyle>
          <a:p>
            <a:r>
              <a:t>大標題文字</a:t>
            </a:r>
          </a:p>
        </p:txBody>
      </p:sp>
      <p:sp>
        <p:nvSpPr>
          <p:cNvPr id="92" name="內文層級一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>
                <a:solidFill>
                  <a:srgbClr val="0571A2"/>
                </a:solidFill>
              </a:defRPr>
            </a:lvl1pPr>
            <a:lvl2pPr>
              <a:defRPr sz="4800">
                <a:solidFill>
                  <a:srgbClr val="0571A2"/>
                </a:solidFill>
              </a:defRPr>
            </a:lvl2pPr>
            <a:lvl3pPr>
              <a:defRPr sz="4800">
                <a:solidFill>
                  <a:srgbClr val="0571A2"/>
                </a:solidFill>
              </a:defRPr>
            </a:lvl3pPr>
            <a:lvl4pPr>
              <a:defRPr sz="4800">
                <a:solidFill>
                  <a:srgbClr val="0571A2"/>
                </a:solidFill>
              </a:defRPr>
            </a:lvl4pPr>
            <a:lvl5pPr>
              <a:defRPr sz="4800">
                <a:solidFill>
                  <a:srgbClr val="0571A2"/>
                </a:solidFill>
              </a:defRPr>
            </a:lvl5pPr>
          </a:lstStyle>
          <a:p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93" name="三角形"/>
          <p:cNvSpPr/>
          <p:nvPr/>
        </p:nvSpPr>
        <p:spPr>
          <a:xfrm>
            <a:off x="20307275" y="9628013"/>
            <a:ext cx="4106863" cy="41068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4ED3A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pic>
        <p:nvPicPr>
          <p:cNvPr id="94" name="pasted-image.pdf" descr="pasted-image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6936" y="10557674"/>
            <a:ext cx="2247541" cy="2247542"/>
          </a:xfrm>
          <a:prstGeom prst="rect">
            <a:avLst/>
          </a:prstGeom>
          <a:ln w="12700">
            <a:miter lim="400000"/>
          </a:ln>
        </p:spPr>
      </p:pic>
      <p:sp>
        <p:nvSpPr>
          <p:cNvPr id="95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大標題、項目符號與照片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影像"/>
          <p:cNvSpPr>
            <a:spLocks noGrp="1"/>
          </p:cNvSpPr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大標題文字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t>大標題文字</a:t>
            </a:r>
          </a:p>
        </p:txBody>
      </p:sp>
      <p:sp>
        <p:nvSpPr>
          <p:cNvPr id="104" name="內文層級一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105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照片 - 一頁三張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影像"/>
          <p:cNvSpPr>
            <a:spLocks noGrp="1"/>
          </p:cNvSpPr>
          <p:nvPr>
            <p:ph type="pic" sz="quarter" idx="21"/>
          </p:nvPr>
        </p:nvSpPr>
        <p:spPr>
          <a:xfrm>
            <a:off x="15681340" y="7035800"/>
            <a:ext cx="8396678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13" name="影像"/>
          <p:cNvSpPr>
            <a:spLocks noGrp="1"/>
          </p:cNvSpPr>
          <p:nvPr>
            <p:ph type="pic" sz="quarter" idx="22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14" name="影像"/>
          <p:cNvSpPr>
            <a:spLocks noGrp="1"/>
          </p:cNvSpPr>
          <p:nvPr>
            <p:ph type="pic" idx="23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15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名言語錄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–王大明"/>
          <p:cNvSpPr txBox="1">
            <a:spLocks noGrp="1"/>
          </p:cNvSpPr>
          <p:nvPr>
            <p:ph type="body" sz="quarter" idx="21"/>
          </p:nvPr>
        </p:nvSpPr>
        <p:spPr>
          <a:xfrm>
            <a:off x="2387600" y="8953500"/>
            <a:ext cx="19621500" cy="6731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–王大明</a:t>
            </a:r>
          </a:p>
        </p:txBody>
      </p:sp>
      <p:sp>
        <p:nvSpPr>
          <p:cNvPr id="123" name="「在此輸入名言語錄。」"/>
          <p:cNvSpPr txBox="1">
            <a:spLocks noGrp="1"/>
          </p:cNvSpPr>
          <p:nvPr>
            <p:ph type="body" sz="quarter" idx="22"/>
          </p:nvPr>
        </p:nvSpPr>
        <p:spPr>
          <a:xfrm>
            <a:off x="2387600" y="6013450"/>
            <a:ext cx="19621500" cy="95250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「在此輸入名言語錄。」</a:t>
            </a:r>
          </a:p>
        </p:txBody>
      </p:sp>
      <p:sp>
        <p:nvSpPr>
          <p:cNvPr id="124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照片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影像"/>
          <p:cNvSpPr>
            <a:spLocks noGrp="1"/>
          </p:cNvSpPr>
          <p:nvPr>
            <p:ph type="pic" idx="21"/>
          </p:nvPr>
        </p:nvSpPr>
        <p:spPr>
          <a:xfrm>
            <a:off x="0" y="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32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空白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大標題 - 上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大標題文字"/>
          <p:cNvSpPr txBox="1">
            <a:spLocks noGrp="1"/>
          </p:cNvSpPr>
          <p:nvPr>
            <p:ph type="title"/>
          </p:nvPr>
        </p:nvSpPr>
        <p:spPr>
          <a:xfrm>
            <a:off x="4314824" y="2252545"/>
            <a:ext cx="15754351" cy="1714501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 sz="10800"/>
            </a:lvl1pPr>
          </a:lstStyle>
          <a:p>
            <a:r>
              <a:t>大標題文字</a:t>
            </a:r>
          </a:p>
        </p:txBody>
      </p:sp>
      <p:pic>
        <p:nvPicPr>
          <p:cNvPr id="147" name="pasted-image.pdf" descr="pasted-image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4075" y="11065345"/>
            <a:ext cx="1855851" cy="485350"/>
          </a:xfrm>
          <a:prstGeom prst="rect">
            <a:avLst/>
          </a:prstGeom>
          <a:ln w="12700">
            <a:miter lim="400000"/>
          </a:ln>
        </p:spPr>
      </p:pic>
      <p:sp>
        <p:nvSpPr>
          <p:cNvPr id="148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11987441" y="11525250"/>
            <a:ext cx="399593" cy="410999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 sz="2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大標題與副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大標題文字"/>
          <p:cNvSpPr txBox="1">
            <a:spLocks noGrp="1"/>
          </p:cNvSpPr>
          <p:nvPr>
            <p:ph type="title"/>
          </p:nvPr>
        </p:nvSpPr>
        <p:spPr>
          <a:xfrm>
            <a:off x="4381499" y="3667125"/>
            <a:ext cx="15621001" cy="3486151"/>
          </a:xfrm>
          <a:prstGeom prst="rect">
            <a:avLst/>
          </a:prstGeom>
        </p:spPr>
        <p:txBody>
          <a:bodyPr lIns="38100" tIns="38100" rIns="38100" bIns="38100" anchor="b"/>
          <a:lstStyle>
            <a:lvl1pPr>
              <a:defRPr sz="10800"/>
            </a:lvl1pPr>
          </a:lstStyle>
          <a:p>
            <a:r>
              <a:t>大標題文字</a:t>
            </a:r>
          </a:p>
        </p:txBody>
      </p:sp>
      <p:sp>
        <p:nvSpPr>
          <p:cNvPr id="156" name="內文層級一…"/>
          <p:cNvSpPr txBox="1">
            <a:spLocks noGrp="1"/>
          </p:cNvSpPr>
          <p:nvPr>
            <p:ph type="body" sz="quarter" idx="1"/>
          </p:nvPr>
        </p:nvSpPr>
        <p:spPr>
          <a:xfrm>
            <a:off x="4483099" y="7146925"/>
            <a:ext cx="15621001" cy="803573"/>
          </a:xfrm>
          <a:prstGeom prst="rect">
            <a:avLst/>
          </a:prstGeom>
        </p:spPr>
        <p:txBody>
          <a:bodyPr lIns="38100" tIns="38100" rIns="38100" bIns="38100" anchor="t"/>
          <a:lstStyle>
            <a:lvl1pPr marL="0" indent="0" algn="ctr">
              <a:spcBef>
                <a:spcPts val="0"/>
              </a:spcBef>
              <a:buSzTx/>
              <a:buNone/>
              <a:defRPr sz="12600" b="1">
                <a:solidFill>
                  <a:srgbClr val="FFFFFF"/>
                </a:solidFill>
              </a:defRPr>
            </a:lvl1pPr>
            <a:lvl2pPr marL="0" indent="0" algn="ctr">
              <a:spcBef>
                <a:spcPts val="0"/>
              </a:spcBef>
              <a:buSzTx/>
              <a:buNone/>
              <a:defRPr sz="9200">
                <a:solidFill>
                  <a:srgbClr val="FFFFFF"/>
                </a:solidFill>
              </a:defRPr>
            </a:lvl2pPr>
            <a:lvl3pPr marL="0" indent="0" algn="ctr">
              <a:spcBef>
                <a:spcPts val="0"/>
              </a:spcBef>
              <a:buSzTx/>
              <a:buNone/>
              <a:defRPr sz="9200">
                <a:solidFill>
                  <a:srgbClr val="FFFFFF"/>
                </a:solidFill>
              </a:defRPr>
            </a:lvl3pPr>
            <a:lvl4pPr marL="0" indent="0" algn="ctr">
              <a:spcBef>
                <a:spcPts val="0"/>
              </a:spcBef>
              <a:buSzTx/>
              <a:buNone/>
              <a:defRPr sz="9200">
                <a:solidFill>
                  <a:srgbClr val="FFFFFF"/>
                </a:solidFill>
              </a:defRPr>
            </a:lvl4pPr>
            <a:lvl5pPr marL="0" indent="0" algn="ctr">
              <a:spcBef>
                <a:spcPts val="0"/>
              </a:spcBef>
              <a:buSzTx/>
              <a:buNone/>
              <a:defRPr sz="9200">
                <a:solidFill>
                  <a:srgbClr val="FFFFFF"/>
                </a:solidFill>
              </a:defRPr>
            </a:lvl5pPr>
          </a:lstStyle>
          <a:p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157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11987441" y="11525250"/>
            <a:ext cx="399593" cy="410999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 sz="2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項目符號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內文層級一…"/>
          <p:cNvSpPr txBox="1">
            <a:spLocks noGrp="1"/>
          </p:cNvSpPr>
          <p:nvPr>
            <p:ph type="body" idx="1"/>
          </p:nvPr>
        </p:nvSpPr>
        <p:spPr>
          <a:xfrm>
            <a:off x="1689100" y="1090590"/>
            <a:ext cx="21005800" cy="10160001"/>
          </a:xfrm>
          <a:prstGeom prst="rect">
            <a:avLst/>
          </a:prstGeom>
        </p:spPr>
        <p:txBody>
          <a:bodyPr/>
          <a:lstStyle>
            <a:lvl1pPr marL="714375" indent="-714375">
              <a:spcBef>
                <a:spcPts val="0"/>
              </a:spcBef>
              <a:defRPr sz="7900" b="1">
                <a:solidFill>
                  <a:srgbClr val="0571A2"/>
                </a:solidFill>
              </a:defRPr>
            </a:lvl1pPr>
            <a:lvl2pPr marL="1349375" indent="-714375">
              <a:spcBef>
                <a:spcPts val="0"/>
              </a:spcBef>
              <a:defRPr sz="7900" b="1">
                <a:solidFill>
                  <a:srgbClr val="0571A2"/>
                </a:solidFill>
              </a:defRPr>
            </a:lvl2pPr>
            <a:lvl3pPr marL="1984375" indent="-714375">
              <a:spcBef>
                <a:spcPts val="0"/>
              </a:spcBef>
              <a:defRPr sz="7900" b="1">
                <a:solidFill>
                  <a:srgbClr val="0571A2"/>
                </a:solidFill>
              </a:defRPr>
            </a:lvl3pPr>
            <a:lvl4pPr marL="2619375" indent="-714375">
              <a:spcBef>
                <a:spcPts val="0"/>
              </a:spcBef>
              <a:defRPr sz="7900" b="1">
                <a:solidFill>
                  <a:srgbClr val="0571A2"/>
                </a:solidFill>
              </a:defRPr>
            </a:lvl4pPr>
            <a:lvl5pPr marL="3254375" indent="-714375">
              <a:spcBef>
                <a:spcPts val="0"/>
              </a:spcBef>
              <a:defRPr sz="7900" b="1">
                <a:solidFill>
                  <a:srgbClr val="0571A2"/>
                </a:solidFill>
              </a:defRPr>
            </a:lvl5pPr>
          </a:lstStyle>
          <a:p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pic>
        <p:nvPicPr>
          <p:cNvPr id="165" name="pasted-image.pdf" descr="pasted-image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7292" y="12275218"/>
            <a:ext cx="3169416" cy="828880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照片 - 水平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"/>
          <p:cNvSpPr/>
          <p:nvPr/>
        </p:nvSpPr>
        <p:spPr>
          <a:xfrm>
            <a:off x="13741586" y="-36046"/>
            <a:ext cx="10662841" cy="13788092"/>
          </a:xfrm>
          <a:prstGeom prst="rect">
            <a:avLst/>
          </a:prstGeom>
          <a:solidFill>
            <a:srgbClr val="4ED3A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BBE84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2" name="影像"/>
          <p:cNvSpPr>
            <a:spLocks noGrp="1"/>
          </p:cNvSpPr>
          <p:nvPr>
            <p:ph type="pic" idx="21"/>
          </p:nvPr>
        </p:nvSpPr>
        <p:spPr>
          <a:xfrm>
            <a:off x="5534006" y="972286"/>
            <a:ext cx="17648078" cy="1177151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3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照片 - 水平 cop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"/>
          <p:cNvSpPr/>
          <p:nvPr/>
        </p:nvSpPr>
        <p:spPr>
          <a:xfrm>
            <a:off x="13741586" y="-36046"/>
            <a:ext cx="10662841" cy="13788092"/>
          </a:xfrm>
          <a:prstGeom prst="rect">
            <a:avLst/>
          </a:prstGeom>
          <a:solidFill>
            <a:srgbClr val="0571A2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0571A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1" name="影像"/>
          <p:cNvSpPr>
            <a:spLocks noGrp="1"/>
          </p:cNvSpPr>
          <p:nvPr>
            <p:ph type="pic" idx="21"/>
          </p:nvPr>
        </p:nvSpPr>
        <p:spPr>
          <a:xfrm>
            <a:off x="5534006" y="972286"/>
            <a:ext cx="17648078" cy="1177151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2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大標題 - 中央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大標題文字"/>
          <p:cNvSpPr txBox="1">
            <a:spLocks noGrp="1"/>
          </p:cNvSpPr>
          <p:nvPr>
            <p:ph type="title"/>
          </p:nvPr>
        </p:nvSpPr>
        <p:spPr>
          <a:xfrm>
            <a:off x="1778000" y="-712122"/>
            <a:ext cx="20828000" cy="46482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571A2"/>
                </a:solidFill>
              </a:defRPr>
            </a:lvl1pPr>
          </a:lstStyle>
          <a:p>
            <a:r>
              <a:t>大標題文字</a:t>
            </a:r>
          </a:p>
        </p:txBody>
      </p:sp>
      <p:sp>
        <p:nvSpPr>
          <p:cNvPr id="40" name="三角形"/>
          <p:cNvSpPr/>
          <p:nvPr/>
        </p:nvSpPr>
        <p:spPr>
          <a:xfrm>
            <a:off x="20307275" y="9628013"/>
            <a:ext cx="4106863" cy="41068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4ED3A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pic>
        <p:nvPicPr>
          <p:cNvPr id="41" name="pasted-image.pdf" descr="pasted-image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6936" y="10557674"/>
            <a:ext cx="2247541" cy="2247542"/>
          </a:xfrm>
          <a:prstGeom prst="rect">
            <a:avLst/>
          </a:prstGeom>
          <a:ln w="12700">
            <a:miter lim="400000"/>
          </a:ln>
        </p:spPr>
      </p:pic>
      <p:sp>
        <p:nvSpPr>
          <p:cNvPr id="42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大標題 - 上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大標題文字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大標題文字</a:t>
            </a:r>
          </a:p>
        </p:txBody>
      </p:sp>
      <p:sp>
        <p:nvSpPr>
          <p:cNvPr id="50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大標題 - 上方 copy">
    <p:bg>
      <p:bgPr>
        <a:solidFill>
          <a:srgbClr val="4ED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大標題文字"/>
          <p:cNvSpPr txBox="1">
            <a:spLocks noGrp="1"/>
          </p:cNvSpPr>
          <p:nvPr>
            <p:ph type="title"/>
          </p:nvPr>
        </p:nvSpPr>
        <p:spPr>
          <a:xfrm>
            <a:off x="1869997" y="355600"/>
            <a:ext cx="21005801" cy="2286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571A2"/>
                </a:solidFill>
              </a:defRPr>
            </a:lvl1pPr>
          </a:lstStyle>
          <a:p>
            <a:r>
              <a:t>大標題文字</a:t>
            </a:r>
          </a:p>
        </p:txBody>
      </p:sp>
      <p:pic>
        <p:nvPicPr>
          <p:cNvPr id="58" name="pasted-image.pdf" descr="pasted-image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7293" y="12275218"/>
            <a:ext cx="3169414" cy="828878"/>
          </a:xfrm>
          <a:prstGeom prst="rect">
            <a:avLst/>
          </a:prstGeom>
          <a:ln w="12700">
            <a:miter lim="400000"/>
          </a:ln>
        </p:spPr>
      </p:pic>
      <p:sp>
        <p:nvSpPr>
          <p:cNvPr id="59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項目符號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內文層級一…"/>
          <p:cNvSpPr txBox="1">
            <a:spLocks noGrp="1"/>
          </p:cNvSpPr>
          <p:nvPr>
            <p:ph type="body" idx="1"/>
          </p:nvPr>
        </p:nvSpPr>
        <p:spPr>
          <a:xfrm>
            <a:off x="1689100" y="1090590"/>
            <a:ext cx="21005800" cy="10160001"/>
          </a:xfrm>
          <a:prstGeom prst="rect">
            <a:avLst/>
          </a:prstGeom>
        </p:spPr>
        <p:txBody>
          <a:bodyPr/>
          <a:lstStyle>
            <a:lvl1pPr marL="714375" indent="-714375">
              <a:spcBef>
                <a:spcPts val="0"/>
              </a:spcBef>
              <a:defRPr sz="7900" b="1">
                <a:solidFill>
                  <a:srgbClr val="0571A2"/>
                </a:solidFill>
              </a:defRPr>
            </a:lvl1pPr>
            <a:lvl2pPr marL="1349375" indent="-714375">
              <a:spcBef>
                <a:spcPts val="0"/>
              </a:spcBef>
              <a:defRPr sz="7900" b="1">
                <a:solidFill>
                  <a:srgbClr val="0571A2"/>
                </a:solidFill>
              </a:defRPr>
            </a:lvl2pPr>
            <a:lvl3pPr marL="1984375" indent="-714375">
              <a:spcBef>
                <a:spcPts val="0"/>
              </a:spcBef>
              <a:defRPr sz="7900" b="1">
                <a:solidFill>
                  <a:srgbClr val="0571A2"/>
                </a:solidFill>
              </a:defRPr>
            </a:lvl3pPr>
            <a:lvl4pPr marL="2619375" indent="-714375">
              <a:spcBef>
                <a:spcPts val="0"/>
              </a:spcBef>
              <a:defRPr sz="7900" b="1">
                <a:solidFill>
                  <a:srgbClr val="0571A2"/>
                </a:solidFill>
              </a:defRPr>
            </a:lvl4pPr>
            <a:lvl5pPr marL="3254375" indent="-714375">
              <a:spcBef>
                <a:spcPts val="0"/>
              </a:spcBef>
              <a:defRPr sz="7900" b="1">
                <a:solidFill>
                  <a:srgbClr val="0571A2"/>
                </a:solidFill>
              </a:defRPr>
            </a:lvl5pPr>
          </a:lstStyle>
          <a:p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pic>
        <p:nvPicPr>
          <p:cNvPr id="67" name="pasted-image.pdf" descr="pasted-image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7293" y="12275218"/>
            <a:ext cx="3169414" cy="828878"/>
          </a:xfrm>
          <a:prstGeom prst="rect">
            <a:avLst/>
          </a:prstGeom>
          <a:ln w="12700">
            <a:miter lim="400000"/>
          </a:ln>
        </p:spPr>
      </p:pic>
      <p:sp>
        <p:nvSpPr>
          <p:cNvPr id="68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照片 - 直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影像"/>
          <p:cNvSpPr>
            <a:spLocks noGrp="1"/>
          </p:cNvSpPr>
          <p:nvPr>
            <p:ph type="pic" idx="21"/>
          </p:nvPr>
        </p:nvSpPr>
        <p:spPr>
          <a:xfrm>
            <a:off x="4800845" y="2889930"/>
            <a:ext cx="14591862" cy="972790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76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照片 - 直式 copy">
    <p:bg>
      <p:bgPr>
        <a:solidFill>
          <a:srgbClr val="4ED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影像"/>
          <p:cNvSpPr>
            <a:spLocks noGrp="1"/>
          </p:cNvSpPr>
          <p:nvPr>
            <p:ph type="pic" idx="21"/>
          </p:nvPr>
        </p:nvSpPr>
        <p:spPr>
          <a:xfrm>
            <a:off x="4800845" y="2889930"/>
            <a:ext cx="14591862" cy="972790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71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大標題文字"/>
          <p:cNvSpPr txBox="1">
            <a:spLocks noGrp="1"/>
          </p:cNvSpPr>
          <p:nvPr>
            <p:ph type="title"/>
          </p:nvPr>
        </p:nvSpPr>
        <p:spPr>
          <a:xfrm>
            <a:off x="1689100" y="717394"/>
            <a:ext cx="21005800" cy="228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大標題文字</a:t>
            </a:r>
          </a:p>
        </p:txBody>
      </p:sp>
      <p:pic>
        <p:nvPicPr>
          <p:cNvPr id="3" name="pasted-image.pdf" descr="pasted-image.pdf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954766" y="12467794"/>
            <a:ext cx="2474468" cy="647133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內文層級一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5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6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ransition spd="med"/>
  <p:txStyles>
    <p:title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4ED3A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4ED3A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4ED3A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4ED3A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4ED3A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4ED3A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4ED3A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4ED3A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4ED3A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x.com/clec168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fnavi.org/karma-ytpodcast" TargetMode="External"/><Relationship Id="rId2" Type="http://schemas.openxmlformats.org/officeDocument/2006/relationships/hyperlink" Target="https://cfnavi.org/karma-download" TargetMode="External"/><Relationship Id="rId1" Type="http://schemas.openxmlformats.org/officeDocument/2006/relationships/slideLayout" Target="../slideLayouts/slideLayout18.xml"/><Relationship Id="rId5" Type="http://schemas.openxmlformats.org/officeDocument/2006/relationships/hyperlink" Target="https://cfnavi.org/karma-apodcast" TargetMode="External"/><Relationship Id="rId4" Type="http://schemas.openxmlformats.org/officeDocument/2006/relationships/hyperlink" Target="https://cfnavi.org/karma-spodcast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space.bilibili.com/473957263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x.com/CLEC168/status/2071585566735700473/video/1?s=66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u.pcloud.link/publink/show?code=XZMInc5Z0MJvN44nOlLtU0LgIVvkkSq2cfrV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pse.is/9cal8x" TargetMode="External"/><Relationship Id="rId2" Type="http://schemas.openxmlformats.org/officeDocument/2006/relationships/hyperlink" Target="http://u.pc.cd/Mx3italK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u.pcloud.link/publink/show?code=kZQbTr5ZE2GWjjajXERLzYfWVMTIPQccDmRy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clec168.com" TargetMode="External"/><Relationship Id="rId2" Type="http://schemas.openxmlformats.org/officeDocument/2006/relationships/hyperlink" Target="https://x.com/clec168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clec.hq.director@gmail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最新影片、貼文與最新消息請到 X（Twitter）…"/>
          <p:cNvSpPr txBox="1">
            <a:spLocks noGrp="1"/>
          </p:cNvSpPr>
          <p:nvPr>
            <p:ph type="body" sz="quarter" idx="1"/>
          </p:nvPr>
        </p:nvSpPr>
        <p:spPr>
          <a:xfrm>
            <a:off x="1689100" y="546496"/>
            <a:ext cx="21005800" cy="1654953"/>
          </a:xfrm>
          <a:prstGeom prst="rect">
            <a:avLst/>
          </a:prstGeom>
        </p:spPr>
        <p:txBody>
          <a:bodyPr/>
          <a:lstStyle/>
          <a:p>
            <a:pPr marL="421481" indent="-421481" defTabSz="487044">
              <a:defRPr sz="4660"/>
            </a:pPr>
            <a:r>
              <a:t>最新影片、貼文與最新消息請到 X（Twitter）</a:t>
            </a:r>
          </a:p>
          <a:p>
            <a:pPr marL="421481" indent="-421481" defTabSz="487044">
              <a:defRPr sz="4660"/>
            </a:pPr>
            <a:r>
              <a:rPr u="sng">
                <a:hlinkClick r:id="rId2"/>
              </a:rPr>
              <a:t>https://x.com/clec168</a:t>
            </a:r>
          </a:p>
        </p:txBody>
      </p:sp>
      <p:pic>
        <p:nvPicPr>
          <p:cNvPr id="176" name="IMG_2728.heic" descr="IMG_2728.heic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4377" y="2290922"/>
            <a:ext cx="13095246" cy="982143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市場震盪於我無關！…"/>
          <p:cNvSpPr txBox="1">
            <a:spLocks noGrp="1"/>
          </p:cNvSpPr>
          <p:nvPr>
            <p:ph type="body" idx="4294967295"/>
          </p:nvPr>
        </p:nvSpPr>
        <p:spPr>
          <a:xfrm>
            <a:off x="1278521" y="2663777"/>
            <a:ext cx="16322191" cy="10049395"/>
          </a:xfrm>
          <a:prstGeom prst="rect">
            <a:avLst/>
          </a:prstGeom>
        </p:spPr>
        <p:txBody>
          <a:bodyPr lIns="71437" tIns="71437" rIns="71437" bIns="71437"/>
          <a:lstStyle/>
          <a:p>
            <a:pPr marL="786923" indent="-786923" defTabSz="562994">
              <a:spcBef>
                <a:spcPts val="4000"/>
              </a:spcBef>
              <a:buSzPct val="145000"/>
              <a:defRPr sz="5518">
                <a:solidFill>
                  <a:srgbClr val="056FA0"/>
                </a:solidFill>
              </a:defRPr>
            </a:pPr>
            <a:r>
              <a:t>市場震盪於我無關！</a:t>
            </a:r>
          </a:p>
          <a:p>
            <a:pPr marL="786923" indent="-786923" defTabSz="562994">
              <a:spcBef>
                <a:spcPts val="4000"/>
              </a:spcBef>
              <a:buSzPct val="145000"/>
              <a:defRPr sz="5518">
                <a:solidFill>
                  <a:srgbClr val="056FA0"/>
                </a:solidFill>
              </a:defRPr>
            </a:pPr>
            <a:r>
              <a:t>國際局勢與我無關！</a:t>
            </a:r>
          </a:p>
          <a:p>
            <a:pPr marL="786923" indent="-786923" defTabSz="562994">
              <a:spcBef>
                <a:spcPts val="4000"/>
              </a:spcBef>
              <a:buSzPct val="145000"/>
              <a:defRPr sz="5518">
                <a:solidFill>
                  <a:srgbClr val="056FA0"/>
                </a:solidFill>
              </a:defRPr>
            </a:pPr>
            <a:r>
              <a:t>市場分析與我無關！</a:t>
            </a:r>
          </a:p>
          <a:p>
            <a:pPr marL="786923" indent="-786923" defTabSz="562994">
              <a:spcBef>
                <a:spcPts val="4000"/>
              </a:spcBef>
              <a:buSzPct val="145000"/>
              <a:defRPr sz="5518">
                <a:solidFill>
                  <a:srgbClr val="056FA0"/>
                </a:solidFill>
              </a:defRPr>
            </a:pPr>
            <a:r>
              <a:t>財務報表與我無關！</a:t>
            </a:r>
          </a:p>
          <a:p>
            <a:pPr marL="786923" indent="-786923" defTabSz="562994">
              <a:spcBef>
                <a:spcPts val="4000"/>
              </a:spcBef>
              <a:buSzPct val="145000"/>
              <a:defRPr sz="5518">
                <a:solidFill>
                  <a:srgbClr val="056FA0"/>
                </a:solidFill>
              </a:defRPr>
            </a:pPr>
            <a:r>
              <a:t>經濟局勢與我無關！</a:t>
            </a:r>
          </a:p>
          <a:p>
            <a:pPr marL="786923" indent="-786923" defTabSz="562994">
              <a:spcBef>
                <a:spcPts val="4000"/>
              </a:spcBef>
              <a:buSzPct val="145000"/>
              <a:defRPr sz="5518">
                <a:solidFill>
                  <a:srgbClr val="056FA0"/>
                </a:solidFill>
              </a:defRPr>
            </a:pPr>
            <a:r>
              <a:t>所有一切與我無關！</a:t>
            </a:r>
          </a:p>
          <a:p>
            <a:pPr marL="786923" indent="-786923" defTabSz="562994">
              <a:spcBef>
                <a:spcPts val="4000"/>
              </a:spcBef>
              <a:buSzPct val="145000"/>
              <a:defRPr sz="5518">
                <a:solidFill>
                  <a:srgbClr val="056FA0"/>
                </a:solidFill>
              </a:defRPr>
            </a:pPr>
            <a:r>
              <a:t>無視市場聲色起伏！</a:t>
            </a:r>
          </a:p>
        </p:txBody>
      </p:sp>
      <p:sp>
        <p:nvSpPr>
          <p:cNvPr id="202" name="`"/>
          <p:cNvSpPr txBox="1">
            <a:spLocks noGrp="1"/>
          </p:cNvSpPr>
          <p:nvPr>
            <p:ph type="title"/>
          </p:nvPr>
        </p:nvSpPr>
        <p:spPr>
          <a:xfrm>
            <a:off x="4524785" y="200235"/>
            <a:ext cx="15609095" cy="2202290"/>
          </a:xfrm>
          <a:prstGeom prst="rect">
            <a:avLst/>
          </a:prstGeom>
        </p:spPr>
        <p:txBody>
          <a:bodyPr lIns="71437" tIns="71437" rIns="71437" bIns="71437"/>
          <a:lstStyle>
            <a:lvl1pPr defTabSz="821531">
              <a:defRPr sz="11200">
                <a:solidFill>
                  <a:srgbClr val="056FA0"/>
                </a:solidFill>
              </a:defRPr>
            </a:lvl1pPr>
          </a:lstStyle>
          <a:p>
            <a:r>
              <a:t>`</a:t>
            </a:r>
          </a:p>
        </p:txBody>
      </p:sp>
      <p:grpSp>
        <p:nvGrpSpPr>
          <p:cNvPr id="206" name="群組 6"/>
          <p:cNvGrpSpPr/>
          <p:nvPr/>
        </p:nvGrpSpPr>
        <p:grpSpPr>
          <a:xfrm>
            <a:off x="8941483" y="2963403"/>
            <a:ext cx="15077755" cy="9450143"/>
            <a:chOff x="0" y="0"/>
            <a:chExt cx="15077754" cy="9450142"/>
          </a:xfrm>
        </p:grpSpPr>
        <p:pic>
          <p:nvPicPr>
            <p:cNvPr id="203" name="影像" descr="影像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" y="0"/>
              <a:ext cx="15077755" cy="945014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04" name="文字方塊 4"/>
            <p:cNvSpPr txBox="1"/>
            <p:nvPr/>
          </p:nvSpPr>
          <p:spPr>
            <a:xfrm>
              <a:off x="5492746" y="5292390"/>
              <a:ext cx="1507190" cy="19483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4400"/>
              </a:lvl1pPr>
            </a:lstStyle>
            <a:p>
              <a:r>
                <a:t>安</a:t>
              </a:r>
            </a:p>
          </p:txBody>
        </p:sp>
        <p:sp>
          <p:nvSpPr>
            <p:cNvPr id="205" name="文字方塊 5"/>
            <p:cNvSpPr txBox="1"/>
            <p:nvPr/>
          </p:nvSpPr>
          <p:spPr>
            <a:xfrm>
              <a:off x="9314423" y="5334780"/>
              <a:ext cx="1507190" cy="19483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4400"/>
              </a:lvl1pPr>
            </a:lstStyle>
            <a:p>
              <a:r>
                <a:t>心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2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1" grpId="1" build="p" bldLvl="5" animBg="1" advAuto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免責宣告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355600">
              <a:defRPr sz="8300" b="1">
                <a:solidFill>
                  <a:srgbClr val="056FA0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免責宣告</a:t>
            </a:r>
          </a:p>
        </p:txBody>
      </p:sp>
      <p:sp>
        <p:nvSpPr>
          <p:cNvPr id="209" name="自2023年7月起，我們已開始註銷「CLEC 教育學院」公司登記與非營利組織程序，並將所有名稱更改為「CLEC 投資理財頻道」，原為「CLEC 投資理財教育學院」。還是會用CLEC ，提醒大家，除非為James Chen本人，否則與我們無關，請勿受騙。…"/>
          <p:cNvSpPr txBox="1">
            <a:spLocks noGrp="1"/>
          </p:cNvSpPr>
          <p:nvPr>
            <p:ph type="body" idx="1"/>
          </p:nvPr>
        </p:nvSpPr>
        <p:spPr>
          <a:xfrm>
            <a:off x="1689100" y="2921902"/>
            <a:ext cx="21005800" cy="10024747"/>
          </a:xfrm>
          <a:prstGeom prst="rect">
            <a:avLst/>
          </a:prstGeom>
        </p:spPr>
        <p:txBody>
          <a:bodyPr/>
          <a:lstStyle/>
          <a:p>
            <a:pPr marL="0" indent="0" defTabSz="511809">
              <a:spcBef>
                <a:spcPts val="3600"/>
              </a:spcBef>
              <a:buSzTx/>
              <a:buNone/>
              <a:defRPr sz="3720">
                <a:solidFill>
                  <a:srgbClr val="000000"/>
                </a:solidFill>
              </a:defRPr>
            </a:pPr>
            <a:r>
              <a:t>自2023年7月起，我們已開始註銷「CLEC 教育學院」公司登記與非營利組織程序，並將所有名稱更改為「CLEC 投資理財頻道」，原為「CLEC 投資理財教育學院」。還是會用CLEC ，提醒大家，除非為James Chen本人，否則與我們無關，請勿受騙。</a:t>
            </a:r>
          </a:p>
          <a:p>
            <a:pPr marL="0" indent="0" defTabSz="511809">
              <a:spcBef>
                <a:spcPts val="3600"/>
              </a:spcBef>
              <a:buSzTx/>
              <a:buNone/>
              <a:defRPr sz="3720">
                <a:solidFill>
                  <a:srgbClr val="000000"/>
                </a:solidFill>
              </a:defRPr>
            </a:pPr>
            <a:r>
              <a:t>我們影片及相關內容僅供教育目的，無營利行為。我們沒有任何討論群組或社團，如果有人邀请您加入，請小心詐騙。</a:t>
            </a:r>
          </a:p>
          <a:p>
            <a:pPr marL="0" indent="0" defTabSz="511809">
              <a:spcBef>
                <a:spcPts val="3600"/>
              </a:spcBef>
              <a:buSzTx/>
              <a:buNone/>
              <a:defRPr sz="3720">
                <a:solidFill>
                  <a:srgbClr val="000000"/>
                </a:solidFill>
              </a:defRPr>
            </a:pPr>
            <a:r>
              <a:t>我們近二十多年來一直致力於義務教學，</a:t>
            </a:r>
            <a:r>
              <a:rPr b="1" u="sng">
                <a:solidFill>
                  <a:srgbClr val="316F9E"/>
                </a:solidFill>
              </a:rPr>
              <a:t>從未從中獲利</a:t>
            </a:r>
            <a:r>
              <a:t>。請勿相信任何收費的投資建議。雖然YouTube影片可能出現廣告，但這不是我們所能控制，也不會從中獲利。</a:t>
            </a:r>
          </a:p>
          <a:p>
            <a:pPr marL="0" indent="0" defTabSz="511809">
              <a:spcBef>
                <a:spcPts val="3600"/>
              </a:spcBef>
              <a:buSzTx/>
              <a:buNone/>
              <a:defRPr sz="3720">
                <a:solidFill>
                  <a:srgbClr val="000000"/>
                </a:solidFill>
              </a:defRPr>
            </a:pPr>
            <a:r>
              <a:t>我們提供的所有資訊僅為個人經驗分享，並非專業投資顧問（Certified Financial Advisor/Planner）建議。投資決策應基於個人研究，不應僅依賴影片內容。</a:t>
            </a:r>
          </a:p>
          <a:p>
            <a:pPr marL="0" indent="0" defTabSz="511809">
              <a:spcBef>
                <a:spcPts val="3600"/>
              </a:spcBef>
              <a:buSzTx/>
              <a:buNone/>
              <a:defRPr sz="3720">
                <a:solidFill>
                  <a:srgbClr val="000000"/>
                </a:solidFill>
              </a:defRPr>
            </a:pPr>
            <a:r>
              <a:t>投資風險高，可能導致重大損失。如果您無法承受短期內超過10%的虧損或幾年內超過20%的下跌，　　　則建議不要投資。請注意自己的現金流安全，並充分理解我們的投資哲學後再行動。投資需謹慎，　　　　所有決策均需自行負責。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投資者永遠極度樂觀！…"/>
          <p:cNvSpPr txBox="1">
            <a:spLocks noGrp="1"/>
          </p:cNvSpPr>
          <p:nvPr>
            <p:ph type="body" idx="1"/>
          </p:nvPr>
        </p:nvSpPr>
        <p:spPr>
          <a:xfrm>
            <a:off x="1898368" y="684463"/>
            <a:ext cx="21005801" cy="12189914"/>
          </a:xfrm>
          <a:prstGeom prst="rect">
            <a:avLst/>
          </a:prstGeom>
        </p:spPr>
        <p:txBody>
          <a:bodyPr/>
          <a:lstStyle/>
          <a:p>
            <a:pPr marL="0" indent="0" algn="ctr" defTabSz="808990">
              <a:spcBef>
                <a:spcPts val="5700"/>
              </a:spcBef>
              <a:buSzTx/>
              <a:buNone/>
              <a:defRPr sz="10192" b="1"/>
            </a:pPr>
            <a:r>
              <a:t>投資者永遠極度樂觀！</a:t>
            </a:r>
          </a:p>
          <a:p>
            <a:pPr marL="0" indent="0" algn="ctr" defTabSz="808990">
              <a:spcBef>
                <a:spcPts val="5700"/>
              </a:spcBef>
              <a:buSzTx/>
              <a:buNone/>
              <a:defRPr sz="10192" b="1"/>
            </a:pPr>
            <a:r>
              <a:t>投資者永遠迎向陽光！</a:t>
            </a:r>
          </a:p>
          <a:p>
            <a:pPr marL="0" indent="0" algn="ctr" defTabSz="808990">
              <a:spcBef>
                <a:spcPts val="5700"/>
              </a:spcBef>
              <a:buSzTx/>
              <a:buNone/>
              <a:defRPr sz="10192" b="1"/>
            </a:pPr>
            <a:r>
              <a:t>市場終將上漲！</a:t>
            </a:r>
          </a:p>
          <a:p>
            <a:pPr marL="0" indent="0" algn="ctr" defTabSz="808990">
              <a:spcBef>
                <a:spcPts val="5700"/>
              </a:spcBef>
              <a:buSzTx/>
              <a:buNone/>
              <a:defRPr sz="10192" b="1"/>
            </a:pPr>
            <a:r>
              <a:t>投資需要忍耐！</a:t>
            </a:r>
          </a:p>
          <a:p>
            <a:pPr marL="0" indent="0" algn="ctr" defTabSz="808990">
              <a:spcBef>
                <a:spcPts val="5700"/>
              </a:spcBef>
              <a:buSzTx/>
              <a:buNone/>
              <a:defRPr sz="10192" b="1"/>
            </a:pPr>
            <a:r>
              <a:t>財富值得等待！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訂閱、留言、按👍、轉發分享…"/>
          <p:cNvSpPr txBox="1">
            <a:spLocks noGrp="1"/>
          </p:cNvSpPr>
          <p:nvPr>
            <p:ph type="title"/>
          </p:nvPr>
        </p:nvSpPr>
        <p:spPr>
          <a:xfrm>
            <a:off x="480807" y="1455216"/>
            <a:ext cx="20806526" cy="9524197"/>
          </a:xfrm>
          <a:prstGeom prst="rect">
            <a:avLst/>
          </a:prstGeom>
        </p:spPr>
        <p:txBody>
          <a:bodyPr lIns="71437" tIns="71437" rIns="71437" bIns="71437"/>
          <a:lstStyle/>
          <a:p>
            <a:pPr defTabSz="1160859">
              <a:lnSpc>
                <a:spcPct val="80000"/>
              </a:lnSpc>
              <a:defRPr sz="7700" spc="-77">
                <a:solidFill>
                  <a:srgbClr val="056FA0"/>
                </a:solidFill>
                <a:latin typeface="Canela Bold"/>
                <a:ea typeface="Canela Bold"/>
                <a:cs typeface="Canela Bold"/>
                <a:sym typeface="Canela Bold"/>
              </a:defRPr>
            </a:pPr>
            <a:r>
              <a:t>訂閱、留言、按👍、轉發分享</a:t>
            </a:r>
          </a:p>
          <a:p>
            <a:pPr defTabSz="1160859">
              <a:lnSpc>
                <a:spcPct val="80000"/>
              </a:lnSpc>
              <a:defRPr sz="7700" spc="-77">
                <a:solidFill>
                  <a:srgbClr val="056FA0"/>
                </a:solidFill>
                <a:latin typeface="Canela Bold"/>
                <a:ea typeface="Canela Bold"/>
                <a:cs typeface="Canela Bold"/>
                <a:sym typeface="Canela Bold"/>
              </a:defRPr>
            </a:pPr>
            <a:r>
              <a:t>Apple Podcast 記得給五顆 ⭐️</a:t>
            </a:r>
          </a:p>
          <a:p>
            <a:pPr defTabSz="1160859">
              <a:lnSpc>
                <a:spcPct val="80000"/>
              </a:lnSpc>
              <a:defRPr sz="7700" spc="-77">
                <a:solidFill>
                  <a:srgbClr val="056FA0"/>
                </a:solidFill>
                <a:latin typeface="Canela Bold"/>
                <a:ea typeface="Canela Bold"/>
                <a:cs typeface="Canela Bold"/>
                <a:sym typeface="Canela Bold"/>
              </a:defRPr>
            </a:pPr>
            <a:r>
              <a:t>訂閱才能收到市場即時訊息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市場…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市場</a:t>
            </a:r>
          </a:p>
          <a:p>
            <a:r>
              <a:t>永遠持續上漲</a:t>
            </a:r>
          </a:p>
        </p:txBody>
      </p:sp>
      <p:sp>
        <p:nvSpPr>
          <p:cNvPr id="216" name="只漲不跌"/>
          <p:cNvSpPr txBox="1"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>
            <a:lvl1pPr defTabSz="346709">
              <a:defRPr sz="5334"/>
            </a:lvl1pPr>
          </a:lstStyle>
          <a:p>
            <a:r>
              <a:t>只漲不跌</a:t>
            </a: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注意clubhouse這位詐騙"/>
          <p:cNvSpPr txBox="1">
            <a:spLocks noGrp="1"/>
          </p:cNvSpPr>
          <p:nvPr>
            <p:ph type="title"/>
          </p:nvPr>
        </p:nvSpPr>
        <p:spPr>
          <a:xfrm>
            <a:off x="10653871" y="-712122"/>
            <a:ext cx="12322551" cy="3180762"/>
          </a:xfrm>
          <a:prstGeom prst="rect">
            <a:avLst/>
          </a:prstGeom>
        </p:spPr>
        <p:txBody>
          <a:bodyPr/>
          <a:lstStyle>
            <a:lvl1pPr defTabSz="652145">
              <a:defRPr sz="8848"/>
            </a:lvl1pPr>
          </a:lstStyle>
          <a:p>
            <a:r>
              <a:t>注意clubhouse這位詐騙</a:t>
            </a:r>
          </a:p>
        </p:txBody>
      </p:sp>
      <p:pic>
        <p:nvPicPr>
          <p:cNvPr id="219" name="IMG_3713.jpeg" descr="IMG_3713.jpeg"/>
          <p:cNvPicPr>
            <a:picLocks noChangeAspect="1"/>
          </p:cNvPicPr>
          <p:nvPr/>
        </p:nvPicPr>
        <p:blipFill>
          <a:blip r:embed="rId2"/>
          <a:srcRect b="8176"/>
          <a:stretch>
            <a:fillRect/>
          </a:stretch>
        </p:blipFill>
        <p:spPr>
          <a:xfrm>
            <a:off x="12210931" y="1608210"/>
            <a:ext cx="7892170" cy="12013645"/>
          </a:xfrm>
          <a:prstGeom prst="rect">
            <a:avLst/>
          </a:prstGeom>
          <a:ln w="12700">
            <a:miter lim="400000"/>
          </a:ln>
        </p:spPr>
      </p:pic>
      <p:pic>
        <p:nvPicPr>
          <p:cNvPr id="220" name="IMG_7891.jpeg" descr="IMG_7891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470" y="1265107"/>
            <a:ext cx="10274213" cy="10000235"/>
          </a:xfrm>
          <a:prstGeom prst="rect">
            <a:avLst/>
          </a:prstGeom>
          <a:ln w="12700">
            <a:miter lim="400000"/>
          </a:ln>
        </p:spPr>
      </p:pic>
      <p:pic>
        <p:nvPicPr>
          <p:cNvPr id="221" name="截圖 2025-11-13 18.17.41.png" descr="截圖 2025-11-13 18.17.4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prstGeom prst="rect">
            <a:avLst/>
          </a:prstGeom>
          <a:ln w="12700">
            <a:miter lim="400000"/>
          </a:ln>
        </p:spPr>
      </p:pic>
      <p:sp>
        <p:nvSpPr>
          <p:cNvPr id="222" name="這ID是詐騙，他常常改變ID"/>
          <p:cNvSpPr txBox="1"/>
          <p:nvPr/>
        </p:nvSpPr>
        <p:spPr>
          <a:xfrm>
            <a:off x="14712584" y="3132975"/>
            <a:ext cx="9788587" cy="29758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8000"/>
            </a:lvl1pPr>
          </a:lstStyle>
          <a:p>
            <a:r>
              <a:t>這ID是詐騙，他常常改變ID</a:t>
            </a:r>
          </a:p>
        </p:txBody>
      </p:sp>
      <p:pic>
        <p:nvPicPr>
          <p:cNvPr id="223" name="截圖 2025-11-29 08.04.02.jpeg" descr="截圖 2025-11-29 08.04.02.jpeg"/>
          <p:cNvPicPr>
            <a:picLocks noChangeAspect="1"/>
          </p:cNvPicPr>
          <p:nvPr/>
        </p:nvPicPr>
        <p:blipFill>
          <a:blip r:embed="rId5"/>
          <a:srcRect t="297" b="32999"/>
          <a:stretch>
            <a:fillRect/>
          </a:stretch>
        </p:blipFill>
        <p:spPr>
          <a:xfrm>
            <a:off x="12250420" y="7422679"/>
            <a:ext cx="7813350" cy="6393050"/>
          </a:xfrm>
          <a:prstGeom prst="rect">
            <a:avLst/>
          </a:prstGeom>
          <a:ln w="12700">
            <a:miter lim="400000"/>
          </a:ln>
        </p:spPr>
      </p:pic>
      <p:sp>
        <p:nvSpPr>
          <p:cNvPr id="224" name="箭頭"/>
          <p:cNvSpPr/>
          <p:nvPr/>
        </p:nvSpPr>
        <p:spPr>
          <a:xfrm rot="8413187">
            <a:off x="16595162" y="6941451"/>
            <a:ext cx="4768645" cy="832455"/>
          </a:xfrm>
          <a:prstGeom prst="rightArrow">
            <a:avLst>
              <a:gd name="adj1" fmla="val 32000"/>
              <a:gd name="adj2" fmla="val 146459"/>
            </a:avLst>
          </a:prstGeom>
          <a:solidFill>
            <a:schemeClr val="accent5">
              <a:hueOff val="-82419"/>
              <a:satOff val="-9513"/>
              <a:lumOff val="-16343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IMG_2662.jpeg" descr="IMG_2662.jpeg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 t="122" b="122"/>
          <a:stretch>
            <a:fillRect/>
          </a:stretch>
        </p:blipFill>
        <p:spPr>
          <a:xfrm>
            <a:off x="685690" y="127412"/>
            <a:ext cx="6231433" cy="13461175"/>
          </a:xfrm>
          <a:prstGeom prst="rect">
            <a:avLst/>
          </a:prstGeom>
        </p:spPr>
      </p:pic>
      <p:pic>
        <p:nvPicPr>
          <p:cNvPr id="227" name="IMG_2663.jpeg" descr="IMG_2663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8810" y="-4184"/>
            <a:ext cx="16847476" cy="1263560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人生有很多事件的目的沒有教會我們，教會我們的通常是事件本身！富有不會教會我們什麼，但追求富有的過程教會我們最多！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35768" indent="-435768" defTabSz="503555">
              <a:defRPr sz="4819"/>
            </a:pPr>
            <a:r>
              <a:t>人生有很多事件的目的沒有教會我們，教會我們的通常是事件本身！富有不會教會我們什麼，但追求富有的過程教會我們最多！</a:t>
            </a:r>
          </a:p>
          <a:p>
            <a:pPr marL="435768" indent="-435768" defTabSz="503555">
              <a:defRPr sz="4819"/>
            </a:pPr>
            <a:endParaRPr/>
          </a:p>
          <a:p>
            <a:pPr marL="435768" indent="-435768" defTabSz="503555">
              <a:defRPr sz="4819"/>
            </a:pPr>
            <a:r>
              <a:t>群體旅遊，旅遊目的沒有教會我們，旅遊本身教會我們人與人的相處，理解他人，旅遊計劃完成過程！</a:t>
            </a:r>
          </a:p>
          <a:p>
            <a:pPr marL="435768" indent="-435768" defTabSz="503555">
              <a:defRPr sz="4819"/>
            </a:pPr>
            <a:endParaRPr/>
          </a:p>
          <a:p>
            <a:pPr marL="435768" indent="-435768" defTabSz="503555">
              <a:defRPr sz="4819"/>
            </a:pPr>
            <a:r>
              <a:t>體育賽事勝負的目的沒有教會我們，體育賽事教會我們團體合作，體育精神、勝不驕敗不餒。</a:t>
            </a:r>
          </a:p>
          <a:p>
            <a:pPr marL="435768" indent="-435768" defTabSz="503555">
              <a:defRPr sz="4819"/>
            </a:pPr>
            <a:endParaRPr/>
          </a:p>
          <a:p>
            <a:pPr marL="435768" indent="-435768" defTabSz="503555">
              <a:defRPr sz="4819"/>
            </a:pPr>
            <a:r>
              <a:t>投資致富，致富本身沒有教會我們人生任何事，但追求富有教會我們「什麼是貪婪與恐懼、不受市場控制，市場最艱難的時候懂得什麼是風險與控制風險，市場一切與我無關，保持平常心！怡然自得！上漲快樂、下跌舒服！」</a:t>
            </a:r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世界不是真的！我們不用與外面對話或爭辯哪一個才是對，每個人都在自己的洞穴，不會爬出洞穴看看外面的世界，我們就待在我們的世界舒服就好，不要理會外面的聲音，這樣身心會比較健康。…"/>
          <p:cNvSpPr txBox="1">
            <a:spLocks noGrp="1"/>
          </p:cNvSpPr>
          <p:nvPr>
            <p:ph type="body" idx="1"/>
          </p:nvPr>
        </p:nvSpPr>
        <p:spPr>
          <a:xfrm>
            <a:off x="1689100" y="1090590"/>
            <a:ext cx="21005800" cy="11234501"/>
          </a:xfrm>
          <a:prstGeom prst="rect">
            <a:avLst/>
          </a:prstGeom>
        </p:spPr>
        <p:txBody>
          <a:bodyPr/>
          <a:lstStyle/>
          <a:p>
            <a:pPr marL="485775" indent="-485775" defTabSz="561340">
              <a:defRPr sz="5372"/>
            </a:pPr>
            <a:r>
              <a:t>世界不是真的！我們不用與外面對話或爭辯哪一個才是對，每個人都在自己的洞穴，不會爬出洞穴看看外面的世界，我們就待在我們的世界舒服就好，不要理會外面的聲音，這樣身心會比較健康。</a:t>
            </a:r>
          </a:p>
          <a:p>
            <a:pPr marL="485775" indent="-485775" defTabSz="561340">
              <a:defRPr sz="5372"/>
            </a:pPr>
            <a:endParaRPr/>
          </a:p>
          <a:p>
            <a:pPr marL="485775" indent="-485775" defTabSz="561340">
              <a:defRPr sz="5372"/>
            </a:pPr>
            <a:r>
              <a:t>資本主義與國家社會從沒有正規的理財教育，因為就是不讓大部分人理解！這樣大家都乖乖做勞工！</a:t>
            </a:r>
          </a:p>
          <a:p>
            <a:pPr marL="485775" indent="-485775" defTabSz="561340">
              <a:defRPr sz="5372"/>
            </a:pPr>
            <a:endParaRPr/>
          </a:p>
          <a:p>
            <a:pPr marL="485775" indent="-485775" defTabSz="561340">
              <a:defRPr sz="5372"/>
            </a:pPr>
            <a:r>
              <a:t>在市場上的聲音都是學院派的，專家投資少有成功，那更不用提外面媒體的靡靡之音了！</a:t>
            </a:r>
          </a:p>
          <a:p>
            <a:pPr marL="485775" indent="-485775" defTabSz="561340">
              <a:defRPr sz="5372"/>
            </a:pPr>
            <a:endParaRPr/>
          </a:p>
          <a:p>
            <a:pPr marL="485775" indent="-485775" defTabSz="561340">
              <a:defRPr sz="5372"/>
            </a:pPr>
            <a:r>
              <a:t>所以從外面的資訊都無需理會，應該是不聽不看不存在，心情平靜最舒服。</a:t>
            </a:r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就算是從ChatGPT得到的投資理財也是學院派的書匠，不要信以為真，如果學院派投資都無法成功，那人工智慧吐出來的資訊對一般投資者也是沒有用的。…"/>
          <p:cNvSpPr txBox="1">
            <a:spLocks noGrp="1"/>
          </p:cNvSpPr>
          <p:nvPr>
            <p:ph type="body" idx="1"/>
          </p:nvPr>
        </p:nvSpPr>
        <p:spPr>
          <a:xfrm>
            <a:off x="1689100" y="1090590"/>
            <a:ext cx="21005800" cy="11234501"/>
          </a:xfrm>
          <a:prstGeom prst="rect">
            <a:avLst/>
          </a:prstGeom>
        </p:spPr>
        <p:txBody>
          <a:bodyPr/>
          <a:lstStyle/>
          <a:p>
            <a:pPr marL="571500" indent="-571500" defTabSz="660400">
              <a:defRPr sz="6320"/>
            </a:pPr>
            <a:r>
              <a:t>就算是從ChatGPT得到的投資理財也是學院派的書匠，不要信以為真，如果學院派投資都無法成功，那人工智慧吐出來的資訊對一般投資者也是沒有用的。</a:t>
            </a:r>
          </a:p>
          <a:p>
            <a:pPr marL="571500" indent="-571500" defTabSz="660400">
              <a:defRPr sz="6320"/>
            </a:pPr>
            <a:endParaRPr/>
          </a:p>
          <a:p>
            <a:pPr marL="571500" indent="-571500" defTabSz="660400">
              <a:defRPr sz="6320"/>
            </a:pPr>
            <a:r>
              <a:t>世界本身就是一個最大的謊言。只有不聽不看，專注研究自己的路徑，時常對自己的認知證偽，確認我們的認知為「真」，有問題要修正，才是最重要也值得去花時間的。</a:t>
            </a:r>
          </a:p>
          <a:p>
            <a:pPr marL="571500" indent="-571500" defTabSz="660400">
              <a:defRPr sz="6320"/>
            </a:pPr>
            <a:endParaRPr/>
          </a:p>
          <a:p>
            <a:pPr marL="571500" indent="-571500" defTabSz="660400">
              <a:defRPr sz="6320"/>
            </a:pPr>
            <a:r>
              <a:t>相信自己所相信的，證實自己所相信的，比去證實別人更簡單實際有效。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《CLEC 緣起與今日》有聲書 Podcast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zh-TW" altLang="zh-TW" dirty="0"/>
              <a:t>《CLEC 緣起與今日》有聲書 Podcast</a:t>
            </a:r>
            <a:endParaRPr lang="en-US" altLang="zh-TW" dirty="0"/>
          </a:p>
          <a:p>
            <a:pPr lvl="1">
              <a:lnSpc>
                <a:spcPct val="110000"/>
              </a:lnSpc>
              <a:defRPr sz="3318"/>
            </a:pPr>
            <a:r>
              <a:rPr lang="zh-TW" altLang="en-US" sz="5400" dirty="0"/>
              <a:t>電子書：「全集 </a:t>
            </a:r>
            <a:r>
              <a:rPr lang="en-US" altLang="zh-TW" sz="5400" dirty="0"/>
              <a:t>1~91</a:t>
            </a:r>
            <a:r>
              <a:rPr lang="zh-TW" altLang="en-US" sz="5400" dirty="0"/>
              <a:t>」是文字轉聲音</a:t>
            </a:r>
          </a:p>
          <a:p>
            <a:pPr lvl="1">
              <a:lnSpc>
                <a:spcPct val="110000"/>
              </a:lnSpc>
              <a:defRPr sz="3318"/>
            </a:pPr>
            <a:r>
              <a:rPr lang="en-US" altLang="zh-TW" sz="5400" dirty="0"/>
              <a:t>00001 ~ 00020 </a:t>
            </a:r>
            <a:r>
              <a:rPr lang="zh-TW" altLang="en-US" sz="5400" dirty="0"/>
              <a:t>是現有的 </a:t>
            </a:r>
            <a:r>
              <a:rPr lang="en-US" altLang="zh-TW" sz="5400" dirty="0"/>
              <a:t>YT </a:t>
            </a:r>
            <a:r>
              <a:rPr lang="zh-TW" altLang="en-US" sz="5400" dirty="0"/>
              <a:t>影片</a:t>
            </a:r>
            <a:endParaRPr lang="en-US" altLang="zh-TW" sz="5400" dirty="0"/>
          </a:p>
          <a:p>
            <a:pPr lvl="1"/>
            <a:r>
              <a:rPr lang="zh-TW" altLang="zh-TW" sz="5400" dirty="0"/>
              <a:t>電子書下載：</a:t>
            </a:r>
            <a:endParaRPr lang="en-US" altLang="zh-TW" sz="5400" dirty="0"/>
          </a:p>
          <a:p>
            <a:pPr lvl="2"/>
            <a:r>
              <a:rPr lang="zh-TW" altLang="zh-TW" sz="5400" dirty="0"/>
              <a:t>(</a:t>
            </a:r>
            <a:r>
              <a:rPr lang="zh-TW" altLang="zh-TW" sz="5400" dirty="0">
                <a:hlinkClick r:id="rId2"/>
              </a:rPr>
              <a:t>https://cfnavi.org/karma-download</a:t>
            </a:r>
            <a:r>
              <a:rPr lang="zh-TW" altLang="zh-TW" sz="5400" dirty="0"/>
              <a:t>)</a:t>
            </a:r>
            <a:endParaRPr lang="en-US" altLang="zh-TW" sz="5400" dirty="0"/>
          </a:p>
          <a:p>
            <a:pPr lvl="1"/>
            <a:r>
              <a:rPr lang="zh-TW" altLang="zh-TW" sz="5400" dirty="0"/>
              <a:t>Youtube Podcast：</a:t>
            </a:r>
            <a:endParaRPr lang="en-US" altLang="zh-TW" sz="5400" dirty="0"/>
          </a:p>
          <a:p>
            <a:pPr lvl="2"/>
            <a:r>
              <a:rPr lang="zh-TW" altLang="zh-TW" sz="5400" dirty="0"/>
              <a:t>(</a:t>
            </a:r>
            <a:r>
              <a:rPr lang="zh-TW" altLang="zh-TW" sz="5400" dirty="0">
                <a:hlinkClick r:id="rId3"/>
              </a:rPr>
              <a:t>https://cfnavi.org/karma-ytpodcast</a:t>
            </a:r>
            <a:r>
              <a:rPr lang="zh-TW" altLang="zh-TW" sz="5400" dirty="0"/>
              <a:t>)</a:t>
            </a:r>
            <a:endParaRPr lang="en-US" altLang="zh-TW" sz="5400" dirty="0"/>
          </a:p>
          <a:p>
            <a:pPr lvl="1"/>
            <a:r>
              <a:rPr lang="zh-TW" altLang="zh-TW" sz="5400" dirty="0"/>
              <a:t>Spotify Podcast：</a:t>
            </a:r>
            <a:endParaRPr lang="en-US" altLang="zh-TW" sz="5400" dirty="0"/>
          </a:p>
          <a:p>
            <a:pPr lvl="2"/>
            <a:r>
              <a:rPr lang="zh-TW" altLang="zh-TW" sz="5400" dirty="0"/>
              <a:t>(</a:t>
            </a:r>
            <a:r>
              <a:rPr lang="zh-TW" altLang="zh-TW" sz="5400" dirty="0">
                <a:hlinkClick r:id="rId4"/>
              </a:rPr>
              <a:t>https://cfnavi.org/karma-spodcast</a:t>
            </a:r>
            <a:r>
              <a:rPr lang="zh-TW" altLang="zh-TW" sz="5400" dirty="0"/>
              <a:t>)</a:t>
            </a:r>
            <a:endParaRPr lang="en-US" altLang="zh-TW" sz="5400" dirty="0"/>
          </a:p>
          <a:p>
            <a:pPr lvl="1"/>
            <a:r>
              <a:rPr lang="zh-TW" altLang="zh-TW" sz="5400" dirty="0"/>
              <a:t>Apple Podcast：</a:t>
            </a:r>
            <a:endParaRPr lang="en-US" altLang="zh-TW" sz="5400" dirty="0"/>
          </a:p>
          <a:p>
            <a:pPr lvl="2"/>
            <a:r>
              <a:rPr lang="zh-TW" altLang="zh-TW" sz="5400" dirty="0"/>
              <a:t>(</a:t>
            </a:r>
            <a:r>
              <a:rPr lang="zh-TW" altLang="zh-TW" sz="5400" dirty="0">
                <a:hlinkClick r:id="rId5"/>
              </a:rPr>
              <a:t>https://cfnavi.org/karma-apodcast</a:t>
            </a:r>
            <a:r>
              <a:rPr lang="zh-TW" altLang="zh-TW" sz="5400" dirty="0"/>
              <a:t>)</a:t>
            </a: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投資QQQ我們擁有一百家公司，每天都在出貨、發展、解決、銷售、進帳、獲利，每天的價值都在疊加，這是我們投資納指一百指數的邏輯！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投資QQQ我們擁有一百家公司，每天都在出貨、發展、解決、銷售、進帳、獲利，每天的價值都在疊加，這是我們投資納指一百指數的邏輯！</a:t>
            </a:r>
          </a:p>
          <a:p>
            <a:endParaRPr/>
          </a:p>
          <a:p>
            <a:r>
              <a:t>股價市場與我們一點關係都沒有！</a:t>
            </a:r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如果熊市要二十年後才來，從現在市場持續上漲二十年，你認為什麼樣的資產配置最好？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378618" indent="-378618" defTabSz="437514">
              <a:defRPr sz="4187"/>
            </a:pPr>
            <a:r>
              <a:t>如果熊市要二十年後才來，從現在市場持續上漲二十年，你認為什麼樣的資產配置最好？</a:t>
            </a:r>
          </a:p>
          <a:p>
            <a:pPr marL="378618" indent="-378618" defTabSz="437514">
              <a:defRPr sz="4187"/>
            </a:pPr>
            <a:endParaRPr/>
          </a:p>
          <a:p>
            <a:pPr marL="378618" indent="-378618" defTabSz="437514">
              <a:defRPr sz="4187"/>
            </a:pPr>
            <a:r>
              <a:t>如果現在就是市場最高點，未來三年股市將下跌 80%或更多，你又會選擇什麼樣的資產配置？</a:t>
            </a:r>
          </a:p>
          <a:p>
            <a:pPr marL="378618" indent="-378618" defTabSz="437514">
              <a:defRPr sz="4187"/>
            </a:pPr>
            <a:endParaRPr/>
          </a:p>
          <a:p>
            <a:pPr marL="378618" indent="-378618" defTabSz="437514">
              <a:defRPr sz="4187"/>
            </a:pPr>
            <a:r>
              <a:t>真正重要的，不是只為其中一種情境做準備，而是要假設這兩種情境都有可能發生，而且各有 50% 的機率，那什麼才是最佳資產配置策略，這是投資終極要回答的問題！</a:t>
            </a:r>
          </a:p>
          <a:p>
            <a:pPr marL="378618" indent="-378618" defTabSz="437514">
              <a:defRPr sz="4187"/>
            </a:pPr>
            <a:endParaRPr/>
          </a:p>
          <a:p>
            <a:pPr marL="378618" indent="-378618" defTabSz="437514">
              <a:defRPr sz="4187"/>
            </a:pPr>
            <a:r>
              <a:t>你的任務，就是找出一套資產配置，無論未來以上兩種情況任何一種情況發生，都能讓你吃得好、睡得好、沒有煩惱，賺得到，活得好，不需要因為市場波動而改變人生。</a:t>
            </a:r>
          </a:p>
          <a:p>
            <a:pPr marL="378618" indent="-378618" defTabSz="437514">
              <a:defRPr sz="4187"/>
            </a:pPr>
            <a:endParaRPr/>
          </a:p>
          <a:p>
            <a:pPr marL="378618" indent="-378618" defTabSz="437514">
              <a:defRPr sz="4187"/>
            </a:pPr>
            <a:r>
              <a:t>投資不是追求賺最多，而是追求在任何情境下，都能安心持有、永遠活著、吃得好、睡得香、有錢花、想花就花。市場漲跌、虧損回報，市場一切，與我無關！</a:t>
            </a:r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3451.HK 是 Global X Nasdaq 100 Covered Call Active ETF，採用主動式 Covered Call（備兌買權）策略，每月配息。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35768" indent="-435768" defTabSz="503555">
              <a:defRPr sz="4819"/>
            </a:pPr>
            <a:r>
              <a:t>3451.HK 是 Global X Nasdaq 100 Covered Call Active ETF，採用主動式 Covered Call（備兌買權）策略，每月配息。</a:t>
            </a:r>
          </a:p>
          <a:p>
            <a:pPr marL="435768" indent="-435768" defTabSz="503555">
              <a:defRPr sz="4819"/>
            </a:pPr>
            <a:endParaRPr/>
          </a:p>
          <a:p>
            <a:pPr marL="435768" indent="-435768" defTabSz="503555">
              <a:defRPr sz="4819"/>
            </a:pPr>
            <a:r>
              <a:t>根據最近一年的配息紀錄（類似QQQI 是在香港不錯的選擇）：</a:t>
            </a:r>
          </a:p>
          <a:p>
            <a:pPr marL="435768" indent="-435768" defTabSz="503555">
              <a:defRPr sz="4819"/>
            </a:pPr>
            <a:endParaRPr/>
          </a:p>
          <a:p>
            <a:pPr marL="435768" indent="-435768" defTabSz="503555">
              <a:defRPr sz="4819"/>
            </a:pPr>
            <a:r>
              <a:t>* 過去 12 個月累積配息：約 10.20 港元/單位</a:t>
            </a:r>
          </a:p>
          <a:p>
            <a:pPr marL="435768" indent="-435768" defTabSz="503555">
              <a:defRPr sz="4819"/>
            </a:pPr>
            <a:r>
              <a:t>* 目前股價約 79～80 港元</a:t>
            </a:r>
          </a:p>
          <a:p>
            <a:pPr marL="435768" indent="-435768" defTabSz="503555">
              <a:defRPr sz="4819"/>
            </a:pPr>
            <a:r>
              <a:t>* 換算最近一年股息殖利率約 12.8%～13.0%。</a:t>
            </a:r>
          </a:p>
          <a:p>
            <a:pPr marL="435768" indent="-435768" defTabSz="503555">
              <a:defRPr sz="4819"/>
            </a:pPr>
            <a:endParaRPr/>
          </a:p>
          <a:p>
            <a:pPr marL="435768" indent="-435768" defTabSz="503555">
              <a:defRPr sz="4819"/>
            </a:pPr>
            <a:r>
              <a:t>對香港投資人而言，3451.HK 是一個值得研究的選擇，因為它可以提供接近 QQQI 的配息水準，同時避免直接持有美國 ETF 所面臨的 30% 美國股息預扣稅</a:t>
            </a:r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汇报一下“CLEC168投資理財”B站频道的最新进展：…"/>
          <p:cNvSpPr txBox="1">
            <a:spLocks noGrp="1"/>
          </p:cNvSpPr>
          <p:nvPr>
            <p:ph type="body" sz="quarter" idx="1"/>
          </p:nvPr>
        </p:nvSpPr>
        <p:spPr>
          <a:xfrm>
            <a:off x="1488526" y="116376"/>
            <a:ext cx="14859658" cy="1850530"/>
          </a:xfrm>
          <a:prstGeom prst="rect">
            <a:avLst/>
          </a:prstGeom>
        </p:spPr>
        <p:txBody>
          <a:bodyPr/>
          <a:lstStyle/>
          <a:p>
            <a:pPr marL="342900" indent="-342900" defTabSz="396239">
              <a:defRPr sz="3791"/>
            </a:pPr>
            <a:r>
              <a:t>汇报一下“CLEC168投資理財”B站频道的最新进展：</a:t>
            </a:r>
          </a:p>
          <a:p>
            <a:pPr marL="342900" indent="-342900" defTabSz="396239">
              <a:defRPr sz="3791"/>
            </a:pPr>
            <a:r>
              <a:t>频道已初步建立（链接：</a:t>
            </a:r>
            <a:r>
              <a:rPr u="sng">
                <a:hlinkClick r:id="rId2"/>
              </a:rPr>
              <a:t>https://space.bilibili.com/473957263</a:t>
            </a:r>
            <a:r>
              <a:t> ）</a:t>
            </a:r>
          </a:p>
        </p:txBody>
      </p:sp>
      <p:pic>
        <p:nvPicPr>
          <p:cNvPr id="242" name="IMG_2707.png" descr="IMG_270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157" y="2206161"/>
            <a:ext cx="13106401" cy="98298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43" name="CLEC168投資理財頻道的个人空间-CLEC168投資理財頻道个人主页-哔哩哔哩视频.png" descr="CLEC168投資理財頻道的个人空间-CLEC168投資理財頻道个人主页-哔哩哔哩视频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43222" y="-1"/>
            <a:ext cx="6339991" cy="13716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iShares NASDAQ 100 UCITS ETF USD (Acc)(SXRV)"/>
          <p:cNvSpPr txBox="1">
            <a:spLocks noGrp="1"/>
          </p:cNvSpPr>
          <p:nvPr>
            <p:ph type="body" sz="quarter" idx="1"/>
          </p:nvPr>
        </p:nvSpPr>
        <p:spPr>
          <a:xfrm>
            <a:off x="1689100" y="1763"/>
            <a:ext cx="21005800" cy="2022449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600075" indent="-600075" defTabSz="693419">
              <a:defRPr sz="6636"/>
            </a:lvl1pPr>
          </a:lstStyle>
          <a:p>
            <a:r>
              <a:t>iShares NASDAQ 100 UCITS ETF USD (Acc)(SXRV)</a:t>
            </a:r>
          </a:p>
        </p:txBody>
      </p:sp>
      <p:pic>
        <p:nvPicPr>
          <p:cNvPr id="246" name="IMG_2709.jpeg" descr="IMG_2709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4285" y="1656566"/>
            <a:ext cx="7795431" cy="1040286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市場天天都上漲…"/>
          <p:cNvSpPr txBox="1"/>
          <p:nvPr/>
        </p:nvSpPr>
        <p:spPr>
          <a:xfrm>
            <a:off x="937595" y="608651"/>
            <a:ext cx="19398280" cy="115101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>
            <a:normAutofit/>
          </a:bodyPr>
          <a:lstStyle/>
          <a:p>
            <a:pPr defTabSz="355600">
              <a:defRPr sz="13000">
                <a:latin typeface="Helvetica"/>
                <a:ea typeface="Helvetica"/>
                <a:cs typeface="Helvetica"/>
                <a:sym typeface="Helvetica"/>
              </a:defRPr>
            </a:pPr>
            <a:r>
              <a:t>市場天天都上漲</a:t>
            </a:r>
            <a:endParaRPr b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defTabSz="355600">
              <a:defRPr sz="13000">
                <a:latin typeface="Helvetica"/>
                <a:ea typeface="Helvetica"/>
                <a:cs typeface="Helvetica"/>
                <a:sym typeface="Helvetica"/>
              </a:defRPr>
            </a:pPr>
            <a:r>
              <a:t>很美好、很快樂</a:t>
            </a:r>
            <a:endParaRPr b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defTabSz="355600">
              <a:defRPr sz="13000" b="0">
                <a:latin typeface="Helvetica"/>
                <a:ea typeface="Helvetica"/>
                <a:cs typeface="Helvetica"/>
                <a:sym typeface="Helvetica"/>
              </a:defRPr>
            </a:pPr>
            <a:r>
              <a:t>🍂🌷🌹🌸🌼🌺🌻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defTabSz="355600">
              <a:defRPr sz="13000" b="0">
                <a:latin typeface="Helvetica"/>
                <a:ea typeface="Helvetica"/>
                <a:cs typeface="Helvetica"/>
                <a:sym typeface="Helvetica"/>
              </a:defRPr>
            </a:pPr>
            <a:r>
              <a:t>🌞💫✨🌟🌈🌈❤️</a:t>
            </a:r>
          </a:p>
        </p:txBody>
      </p:sp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由 CLEC投資理財頻道 在 X 上發佈『價值十億元的投資講座』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21481" indent="-421481" defTabSz="487044">
              <a:defRPr sz="4660"/>
            </a:pPr>
            <a:r>
              <a:t>由 CLEC投資理財頻道 在 X 上發佈『價值十億元的投資講座』</a:t>
            </a:r>
          </a:p>
          <a:p>
            <a:pPr marL="421481" indent="-421481" defTabSz="487044">
              <a:defRPr sz="4660"/>
            </a:pPr>
            <a:endParaRPr/>
          </a:p>
          <a:p>
            <a:pPr marL="421481" indent="-421481" defTabSz="487044">
              <a:defRPr sz="4660"/>
            </a:pPr>
            <a:r>
              <a:t>00694 2026年 投資第一堂課『價值十億元的投資講座』第一章 2026年5月5日</a:t>
            </a:r>
          </a:p>
          <a:p>
            <a:pPr marL="421481" indent="-421481" defTabSz="487044">
              <a:defRPr sz="4660"/>
            </a:pPr>
            <a:r>
              <a:t>https://x.com/CLEC168/status/2071329516484796535/video/1?s=66</a:t>
            </a:r>
          </a:p>
          <a:p>
            <a:pPr marL="421481" indent="-421481" defTabSz="487044">
              <a:defRPr sz="4660"/>
            </a:pPr>
            <a:endParaRPr/>
          </a:p>
          <a:p>
            <a:pPr marL="421481" indent="-421481" defTabSz="487044">
              <a:defRPr sz="4660"/>
            </a:pPr>
            <a:r>
              <a:t>00695 2026年 投資第一堂課『價值十億元的投資講座』第二章   2026年5月6日</a:t>
            </a:r>
          </a:p>
          <a:p>
            <a:pPr marL="421481" indent="-421481" defTabSz="487044">
              <a:defRPr sz="4660"/>
            </a:pPr>
            <a:r>
              <a:t>https://x.com/CLEC168/status/2071585253316313318/video/1?s=66</a:t>
            </a:r>
          </a:p>
          <a:p>
            <a:pPr marL="421481" indent="-421481" defTabSz="487044">
              <a:defRPr sz="4660"/>
            </a:pPr>
            <a:endParaRPr/>
          </a:p>
          <a:p>
            <a:pPr marL="421481" indent="-421481" defTabSz="487044">
              <a:defRPr sz="4660"/>
            </a:pPr>
            <a:r>
              <a:t>00696 2026年 投資第一堂課『價值十億元的投資講座』第三章   2026年5月7日</a:t>
            </a:r>
          </a:p>
          <a:p>
            <a:pPr marL="421481" indent="-421481" defTabSz="487044">
              <a:defRPr sz="4660"/>
            </a:pP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/>
              </a:rPr>
              <a:t>https://x.com/CLEC168/status/2071585566735700473/video/1?s=66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CLEC 教材整理Skill：分享給使用 Claude 或 Codex 的學員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CLEC 教材整理Skill：分享給使用 Claude 或 Codex 的學員</a:t>
            </a:r>
          </a:p>
          <a:p>
            <a:r>
              <a:rPr u="sng">
                <a:hlinkClick r:id="rId2"/>
              </a:rPr>
              <a:t>https://u.pcloud.link/publink/show?code=XZMInc5Z0MJvN44nOlLtU0LgIVvkkSq2cfrV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pasted-image.pdf" descr="pasted-image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6608" y="1023970"/>
            <a:ext cx="11230785" cy="2543716"/>
          </a:xfrm>
          <a:prstGeom prst="rect">
            <a:avLst/>
          </a:prstGeom>
          <a:ln w="12700">
            <a:miter lim="400000"/>
          </a:ln>
        </p:spPr>
      </p:pic>
      <p:sp>
        <p:nvSpPr>
          <p:cNvPr id="187" name="Clubhouse 輕鬆 聊 投資"/>
          <p:cNvSpPr txBox="1"/>
          <p:nvPr/>
        </p:nvSpPr>
        <p:spPr>
          <a:xfrm>
            <a:off x="5762500" y="4974676"/>
            <a:ext cx="12859000" cy="330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b">
            <a:normAutofit/>
          </a:bodyPr>
          <a:lstStyle>
            <a:lvl1pPr defTabSz="1270127">
              <a:lnSpc>
                <a:spcPct val="80000"/>
              </a:lnSpc>
              <a:defRPr sz="9125" b="0" spc="-91">
                <a:solidFill>
                  <a:srgbClr val="056FA0"/>
                </a:solidFill>
                <a:latin typeface="Canela Bold"/>
                <a:ea typeface="Canela Bold"/>
                <a:cs typeface="Canela Bold"/>
                <a:sym typeface="Canela Bold"/>
              </a:defRPr>
            </a:lvl1pPr>
          </a:lstStyle>
          <a:p>
            <a:r>
              <a:t>Clubhouse 輕鬆 聊 投資</a:t>
            </a:r>
          </a:p>
        </p:txBody>
      </p:sp>
      <p:sp>
        <p:nvSpPr>
          <p:cNvPr id="188" name="巿場長期只有上漲"/>
          <p:cNvSpPr txBox="1">
            <a:spLocks noGrp="1"/>
          </p:cNvSpPr>
          <p:nvPr>
            <p:ph type="body" sz="quarter" idx="1"/>
          </p:nvPr>
        </p:nvSpPr>
        <p:spPr>
          <a:xfrm>
            <a:off x="6400800" y="3894747"/>
            <a:ext cx="10719166" cy="1455527"/>
          </a:xfrm>
          <a:prstGeom prst="rect">
            <a:avLst/>
          </a:prstGeom>
        </p:spPr>
        <p:txBody>
          <a:bodyPr anchor="t"/>
          <a:lstStyle>
            <a:lvl1pPr marL="0" indent="0" algn="ctr" defTabSz="627379">
              <a:spcBef>
                <a:spcPts val="4400"/>
              </a:spcBef>
              <a:buSzTx/>
              <a:buNone/>
              <a:defRPr sz="76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巿場長期只有上漲</a:t>
            </a:r>
          </a:p>
        </p:txBody>
      </p:sp>
      <p:sp>
        <p:nvSpPr>
          <p:cNvPr id="189" name="CLEC (California Life Enrichment Club )…"/>
          <p:cNvSpPr txBox="1"/>
          <p:nvPr/>
        </p:nvSpPr>
        <p:spPr>
          <a:xfrm>
            <a:off x="5132107" y="7710754"/>
            <a:ext cx="14119786" cy="5007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pPr defTabSz="587022">
              <a:defRPr sz="5800" b="0" spc="-58">
                <a:solidFill>
                  <a:srgbClr val="056FA0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pPr>
            <a:r>
              <a:t>CLEC (California Life Enrichment Club )</a:t>
            </a:r>
          </a:p>
          <a:p>
            <a:pPr defTabSz="587022">
              <a:defRPr sz="5800" b="0" spc="-58">
                <a:solidFill>
                  <a:srgbClr val="056FA0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pPr>
            <a:r>
              <a:t> 投資理財頻道</a:t>
            </a:r>
          </a:p>
          <a:p>
            <a:pPr defTabSz="587022">
              <a:defRPr sz="5800" b="0" spc="-58">
                <a:solidFill>
                  <a:srgbClr val="056FA0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pPr>
            <a:r>
              <a:t>2026年7月25日</a:t>
            </a:r>
          </a:p>
          <a:p>
            <a:pPr defTabSz="587022">
              <a:defRPr sz="5800" b="0" spc="-58">
                <a:solidFill>
                  <a:srgbClr val="056FA0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pPr>
            <a:r>
              <a:t>X 平台 影片編號00575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能夠投資的錢立即市以價買進，…"/>
          <p:cNvSpPr txBox="1">
            <a:spLocks noGrp="1"/>
          </p:cNvSpPr>
          <p:nvPr>
            <p:ph type="body" idx="1"/>
          </p:nvPr>
        </p:nvSpPr>
        <p:spPr>
          <a:xfrm>
            <a:off x="121249" y="911745"/>
            <a:ext cx="24141502" cy="11348416"/>
          </a:xfrm>
          <a:prstGeom prst="rect">
            <a:avLst/>
          </a:prstGeom>
        </p:spPr>
        <p:txBody>
          <a:bodyPr/>
          <a:lstStyle/>
          <a:p>
            <a:pPr marL="0" indent="0" algn="ctr" defTabSz="429259">
              <a:buSzTx/>
              <a:buNone/>
              <a:defRPr sz="104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能夠投資的錢立即市以價買進，</a:t>
            </a:r>
          </a:p>
          <a:p>
            <a:pPr marL="0" indent="0" algn="ctr" defTabSz="429259">
              <a:buSzTx/>
              <a:buNone/>
              <a:defRPr sz="104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打死不賣！買完就睡覺。</a:t>
            </a:r>
          </a:p>
          <a:p>
            <a:pPr marL="0" indent="0" algn="ctr" defTabSz="429259">
              <a:buSzTx/>
              <a:buNone/>
              <a:defRPr sz="104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哪一個字看不懂</a:t>
            </a:r>
          </a:p>
          <a:p>
            <a:pPr marL="0" indent="0" algn="ctr" defTabSz="429259">
              <a:buSzTx/>
              <a:buNone/>
              <a:defRPr sz="104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不要再問這樣買可以嗎要分批嗎？</a:t>
            </a:r>
          </a:p>
          <a:p>
            <a:pPr marL="0" indent="0" algn="ctr" defTabSz="429259">
              <a:buSzTx/>
              <a:buNone/>
              <a:defRPr sz="104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更不要說要等下跌再買進，你不是神！</a:t>
            </a:r>
          </a:p>
          <a:p>
            <a:pPr marL="0" indent="0" algn="ctr" defTabSz="429259">
              <a:buSzTx/>
              <a:buNone/>
              <a:defRPr sz="104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等待是最笨策略！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任何保險立即直接解約贖回，自己投資，資產一輩子會增長四個零，你拿回十萬，一輩子會變十億！你自己可以成長成十億百億，何必放在保險公司爛呢？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514350" indent="-514350" defTabSz="594360">
              <a:defRPr sz="5688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任何保險立即直接解約贖回，自己投資，資產一輩子會增長四個零，你拿回十萬，一輩子會變十億！你自己可以成長成十億百億，何必放在保險公司爛呢？</a:t>
            </a:r>
          </a:p>
          <a:p>
            <a:pPr marL="514350" indent="-514350" defTabSz="594360">
              <a:defRPr sz="5688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endParaRPr/>
          </a:p>
          <a:p>
            <a:pPr marL="514350" indent="-514350" defTabSz="594360">
              <a:defRPr sz="5688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不要再問保險借款的事！不要用保單借款，這樣做會窮上加窮！</a:t>
            </a:r>
          </a:p>
          <a:p>
            <a:pPr marL="514350" indent="-514350" defTabSz="594360">
              <a:defRPr sz="5688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endParaRPr/>
          </a:p>
          <a:p>
            <a:pPr marL="514350" indent="-514350" defTabSz="594360">
              <a:defRPr sz="5688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不要保險，不要保險，不要保險！遠離保險遠離做保險經紀的朋友。</a:t>
            </a:r>
          </a:p>
          <a:p>
            <a:pPr marL="514350" indent="-514350" defTabSz="594360">
              <a:defRPr sz="5688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endParaRPr/>
          </a:p>
          <a:p>
            <a:pPr marL="514350" indent="-514350" defTabSz="594360">
              <a:defRPr sz="5688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有保險的立即馬上找附近臨櫃解約，無需跟你的保險經紀糾纏！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投資不需要知道很多，以下的不要問：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642937" indent="-642937" defTabSz="742950">
              <a:defRPr sz="7110"/>
            </a:pPr>
            <a:r>
              <a:t>投資不需要知道很多，以下的不要問：</a:t>
            </a:r>
          </a:p>
          <a:p>
            <a:pPr marL="1214437" lvl="1" indent="-642937" defTabSz="742950">
              <a:defRPr sz="7110"/>
            </a:pPr>
            <a:r>
              <a:t>不要問個股。也不要問我沒提的其他標的。</a:t>
            </a:r>
          </a:p>
          <a:p>
            <a:pPr marL="1214437" lvl="1" indent="-642937" defTabSz="742950">
              <a:defRPr sz="7110"/>
            </a:pPr>
            <a:r>
              <a:t>不要問何時買？不要問何時賣？</a:t>
            </a:r>
          </a:p>
          <a:p>
            <a:pPr marL="1214437" lvl="1" indent="-642937" defTabSz="742950">
              <a:defRPr sz="7110"/>
            </a:pPr>
            <a:r>
              <a:t>不要問什麼時候會下跌？不要問何時會上漲？</a:t>
            </a:r>
          </a:p>
          <a:p>
            <a:pPr marL="1214437" lvl="1" indent="-642937" defTabSz="742950">
              <a:defRPr sz="7110"/>
            </a:pPr>
            <a:r>
              <a:t>不要問還會跌嗎？不要問會跌到哪？</a:t>
            </a:r>
          </a:p>
          <a:p>
            <a:pPr marL="1214437" lvl="1" indent="-642937" defTabSz="742950">
              <a:defRPr sz="7110"/>
            </a:pPr>
            <a:r>
              <a:t>不要問還會漲嗎？不要問會漲到哪？</a:t>
            </a:r>
          </a:p>
          <a:p>
            <a:pPr marL="642937" indent="-642937" defTabSz="742950">
              <a:defRPr sz="7110"/>
            </a:pPr>
            <a:r>
              <a:t>投資不是懂越多越好，有錢就買，打死不賣，才是關鍵重點。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分為兩個資料夾「簡報講義」與「教學資料」，目前權限開放「檢視」、「下載」給知道連結的學員：…"/>
          <p:cNvSpPr txBox="1">
            <a:spLocks noGrp="1"/>
          </p:cNvSpPr>
          <p:nvPr>
            <p:ph type="body" idx="1"/>
          </p:nvPr>
        </p:nvSpPr>
        <p:spPr>
          <a:xfrm>
            <a:off x="1689100" y="890134"/>
            <a:ext cx="22051034" cy="10160001"/>
          </a:xfrm>
          <a:prstGeom prst="rect">
            <a:avLst/>
          </a:prstGeom>
        </p:spPr>
        <p:txBody>
          <a:bodyPr/>
          <a:lstStyle/>
          <a:p>
            <a:pPr marL="335756" indent="-335756" defTabSz="387984">
              <a:defRPr sz="3713"/>
            </a:pPr>
            <a:r>
              <a:t>分為兩個資料夾「簡報講義」與「教學資料」，目前權限開放「檢視」、「下載」給知道連結的學員：</a:t>
            </a:r>
          </a:p>
          <a:p>
            <a:pPr marL="335756" indent="-335756" defTabSz="387984">
              <a:defRPr sz="3713"/>
            </a:pPr>
            <a:endParaRPr/>
          </a:p>
          <a:p>
            <a:pPr marL="335756" indent="-335756" defTabSz="387984">
              <a:defRPr sz="3713"/>
            </a:pPr>
            <a:r>
              <a:t>這是短網址，連結相同位置</a:t>
            </a:r>
          </a:p>
          <a:p>
            <a:pPr marL="335756" indent="-335756" defTabSz="387984">
              <a:defRPr sz="3713"/>
            </a:pPr>
            <a:r>
              <a:rPr u="sng">
                <a:hlinkClick r:id="rId2"/>
              </a:rPr>
              <a:t>http://u.pc.cd/Mx3italK</a:t>
            </a:r>
          </a:p>
          <a:p>
            <a:pPr marL="335756" indent="-335756" defTabSz="387984">
              <a:defRPr sz="3713"/>
            </a:pPr>
            <a:r>
              <a:t>https://u.pcloud.link/publink/show?code=Mx3italK</a:t>
            </a:r>
          </a:p>
          <a:p>
            <a:pPr marL="335756" indent="-335756" defTabSz="387984">
              <a:defRPr sz="3713"/>
            </a:pPr>
            <a:endParaRPr/>
          </a:p>
          <a:p>
            <a:pPr marL="335756" indent="-335756" defTabSz="387984">
              <a:defRPr sz="3713"/>
            </a:pPr>
            <a:r>
              <a:t>分為兩個資料夾</a:t>
            </a:r>
          </a:p>
          <a:p>
            <a:pPr marL="335756" indent="-335756" defTabSz="387984">
              <a:defRPr sz="3713"/>
            </a:pPr>
            <a:r>
              <a:t>「簡報講義」短連結 https://pse.is/9cal8k</a:t>
            </a:r>
          </a:p>
          <a:p>
            <a:pPr marL="335756" indent="-335756" defTabSz="387984">
              <a:defRPr sz="3713"/>
            </a:pPr>
            <a:r>
              <a:t>長連結： https://u.pcloud.link/publink/show?code=kZHbTr5ZoHoc9XwCqkXalpr17rjG2keBGvBX</a:t>
            </a:r>
          </a:p>
          <a:p>
            <a:pPr marL="335756" indent="-335756" defTabSz="387984">
              <a:defRPr sz="3713"/>
            </a:pPr>
            <a:endParaRPr/>
          </a:p>
          <a:p>
            <a:pPr marL="335756" indent="-335756" defTabSz="387984">
              <a:defRPr sz="3713"/>
            </a:pPr>
            <a:r>
              <a:t>「教學資料」短連結 </a:t>
            </a:r>
            <a:r>
              <a:rPr u="sng">
                <a:hlinkClick r:id="rId3"/>
              </a:rPr>
              <a:t>https://pse.is/9cal8x</a:t>
            </a:r>
          </a:p>
          <a:p>
            <a:pPr marL="335756" indent="-335756" defTabSz="387984">
              <a:defRPr sz="3713"/>
            </a:pPr>
            <a:r>
              <a:t>長連結： </a:t>
            </a:r>
            <a:r>
              <a:rPr u="sng">
                <a:hlinkClick r:id="rId4"/>
              </a:rPr>
              <a:t>https://u.pcloud.link/publink/show?code=kZQbTr5ZE2GWjjajXERLzYfWVMTIPQccDmRy</a:t>
            </a:r>
          </a:p>
          <a:p>
            <a:pPr marL="335756" indent="-335756" defTabSz="387984">
              <a:defRPr sz="3713"/>
            </a:pPr>
            <a:endParaRPr u="sng">
              <a:hlinkClick r:id="rId4"/>
            </a:endParaRPr>
          </a:p>
          <a:p>
            <a:pPr marL="335756" indent="-335756" defTabSz="387984">
              <a:defRPr sz="3713"/>
            </a:pPr>
            <a:r>
              <a:t>無需註冊，在大陸的朋友一樣可以正常下載。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最新影片、貼文與最新消息請到 X（Twitter）https://x.com/clec168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671512" indent="-671512" defTabSz="775969">
              <a:defRPr sz="7426"/>
            </a:pPr>
            <a:r>
              <a:t>最新影片、貼文與最新消息請到 X（Twitter）</a:t>
            </a:r>
            <a:r>
              <a:rPr u="sng">
                <a:hlinkClick r:id="rId2"/>
              </a:rPr>
              <a:t>https://x.com/clec168</a:t>
            </a:r>
          </a:p>
          <a:p>
            <a:pPr marL="671512" indent="-671512" defTabSz="775969">
              <a:defRPr sz="7426"/>
            </a:pPr>
            <a:endParaRPr u="sng">
              <a:hlinkClick r:id="rId2"/>
            </a:endParaRPr>
          </a:p>
          <a:p>
            <a:pPr marL="671512" indent="-671512" defTabSz="775969">
              <a:defRPr sz="7426"/>
            </a:pPr>
            <a:r>
              <a:t>CLEC投資理財</a:t>
            </a:r>
          </a:p>
          <a:p>
            <a:pPr marL="671512" indent="-671512" defTabSz="775969">
              <a:defRPr sz="7426"/>
            </a:pPr>
            <a:r>
              <a:rPr u="sng">
                <a:hlinkClick r:id="rId3"/>
              </a:rPr>
              <a:t>https://clec168.com</a:t>
            </a:r>
          </a:p>
          <a:p>
            <a:pPr marL="671512" indent="-671512" defTabSz="775969">
              <a:defRPr sz="7426"/>
            </a:pPr>
            <a:endParaRPr u="sng">
              <a:hlinkClick r:id="rId3"/>
            </a:endParaRPr>
          </a:p>
          <a:p>
            <a:pPr marL="671512" indent="-671512" defTabSz="775969">
              <a:defRPr sz="7426"/>
            </a:pPr>
            <a:r>
              <a:t>有問題可以在X平台 臉書留言，或寫Email 給我！</a:t>
            </a:r>
            <a:r>
              <a:rPr u="sng">
                <a:hlinkClick r:id="rId4"/>
              </a:rPr>
              <a:t>clec.hq.director@gmail.com</a:t>
            </a:r>
            <a:r>
              <a:t> 。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1023</Words>
  <Application>Microsoft Office PowerPoint</Application>
  <PresentationFormat>自訂</PresentationFormat>
  <Paragraphs>147</Paragraphs>
  <Slides>26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26</vt:i4>
      </vt:variant>
    </vt:vector>
  </HeadingPairs>
  <TitlesOfParts>
    <vt:vector size="31" baseType="lpstr">
      <vt:lpstr>Helvetica Neue</vt:lpstr>
      <vt:lpstr>Helvetica Neue Light</vt:lpstr>
      <vt:lpstr>Helvetica Neue Medium</vt:lpstr>
      <vt:lpstr>Times New Roman</vt:lpstr>
      <vt:lpstr>White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`</vt:lpstr>
      <vt:lpstr>免責宣告</vt:lpstr>
      <vt:lpstr>PowerPoint 簡報</vt:lpstr>
      <vt:lpstr>訂閱、留言、按👍、轉發分享 Apple Podcast 記得給五顆 ⭐️ 訂閱才能收到市場即時訊息</vt:lpstr>
      <vt:lpstr>市場 永遠持續上漲</vt:lpstr>
      <vt:lpstr>注意clubhouse這位詐騙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乘豐 🧭</cp:lastModifiedBy>
  <cp:revision>1</cp:revision>
  <dcterms:modified xsi:type="dcterms:W3CDTF">2026-07-25T14:34:25Z</dcterms:modified>
</cp:coreProperties>
</file>