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大標題文字"/>
          <p:cNvSpPr txBox="1"/>
          <p:nvPr>
            <p:ph type="title"/>
          </p:nvPr>
        </p:nvSpPr>
        <p:spPr>
          <a:xfrm>
            <a:off x="1778000" y="26035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大標題文字</a:t>
            </a:r>
          </a:p>
        </p:txBody>
      </p:sp>
      <p:sp>
        <p:nvSpPr>
          <p:cNvPr id="13" name="內文層級一…"/>
          <p:cNvSpPr txBox="1"/>
          <p:nvPr>
            <p:ph type="body" sz="quarter" idx="1"/>
          </p:nvPr>
        </p:nvSpPr>
        <p:spPr>
          <a:xfrm>
            <a:off x="1913466" y="7243233"/>
            <a:ext cx="20828001" cy="107143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b="1" sz="127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大標題文字"/>
          <p:cNvSpPr txBox="1"/>
          <p:nvPr>
            <p:ph type="title"/>
          </p:nvPr>
        </p:nvSpPr>
        <p:spPr>
          <a:xfrm>
            <a:off x="1689100" y="753574"/>
            <a:ext cx="21005800" cy="2286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92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571A2"/>
                </a:solidFill>
              </a:defRPr>
            </a:lvl1pPr>
            <a:lvl2pPr>
              <a:defRPr sz="4800">
                <a:solidFill>
                  <a:srgbClr val="0571A2"/>
                </a:solidFill>
              </a:defRPr>
            </a:lvl2pPr>
            <a:lvl3pPr>
              <a:defRPr sz="4800">
                <a:solidFill>
                  <a:srgbClr val="0571A2"/>
                </a:solidFill>
              </a:defRPr>
            </a:lvl3pPr>
            <a:lvl4pPr>
              <a:defRPr sz="4800">
                <a:solidFill>
                  <a:srgbClr val="0571A2"/>
                </a:solidFill>
              </a:defRPr>
            </a:lvl4pPr>
            <a:lvl5pPr>
              <a:defRPr sz="48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3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94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、項目符號與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大標題文字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104" name="內文層級一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0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一頁三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影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3" name="影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4" name="影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名言語錄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–王大明"/>
          <p:cNvSpPr txBox="1"/>
          <p:nvPr>
            <p:ph type="body" sz="quarter" idx="21"/>
          </p:nvPr>
        </p:nvSpPr>
        <p:spPr>
          <a:xfrm>
            <a:off x="23876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–王大明</a:t>
            </a:r>
          </a:p>
        </p:txBody>
      </p:sp>
      <p:sp>
        <p:nvSpPr>
          <p:cNvPr id="123" name="「在此輸入名言語錄。」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「在此輸入名言語錄。」</a:t>
            </a:r>
          </a:p>
        </p:txBody>
      </p:sp>
      <p:sp>
        <p:nvSpPr>
          <p:cNvPr id="12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影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大標題文字"/>
          <p:cNvSpPr txBox="1"/>
          <p:nvPr>
            <p:ph type="title"/>
          </p:nvPr>
        </p:nvSpPr>
        <p:spPr>
          <a:xfrm>
            <a:off x="4314824" y="2252545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pic>
        <p:nvPicPr>
          <p:cNvPr id="14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64075" y="11065345"/>
            <a:ext cx="1855851" cy="485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大標題文字"/>
          <p:cNvSpPr txBox="1"/>
          <p:nvPr>
            <p:ph type="title"/>
          </p:nvPr>
        </p:nvSpPr>
        <p:spPr>
          <a:xfrm>
            <a:off x="4381499" y="3667125"/>
            <a:ext cx="15621001" cy="3486151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sp>
        <p:nvSpPr>
          <p:cNvPr id="156" name="內文層級一…"/>
          <p:cNvSpPr txBox="1"/>
          <p:nvPr>
            <p:ph type="body" sz="quarter" idx="1"/>
          </p:nvPr>
        </p:nvSpPr>
        <p:spPr>
          <a:xfrm>
            <a:off x="4483099" y="7146925"/>
            <a:ext cx="15621001" cy="803573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b="1" sz="126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57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16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2" y="12275218"/>
            <a:ext cx="3169416" cy="82888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BBE84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 cop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0571A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0571A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中央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大標題文字"/>
          <p:cNvSpPr txBox="1"/>
          <p:nvPr>
            <p:ph type="title"/>
          </p:nvPr>
        </p:nvSpPr>
        <p:spPr>
          <a:xfrm>
            <a:off x="1778000" y="-712122"/>
            <a:ext cx="20828000" cy="4648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40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41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5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大標題文字"/>
          <p:cNvSpPr txBox="1"/>
          <p:nvPr>
            <p:ph type="title"/>
          </p:nvPr>
        </p:nvSpPr>
        <p:spPr>
          <a:xfrm>
            <a:off x="1869997" y="355600"/>
            <a:ext cx="21005801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pic>
        <p:nvPicPr>
          <p:cNvPr id="5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6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571A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/>
          <p:nvPr>
            <p:ph type="title"/>
          </p:nvPr>
        </p:nvSpPr>
        <p:spPr>
          <a:xfrm>
            <a:off x="1689100" y="717394"/>
            <a:ext cx="2100580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pic>
        <p:nvPicPr>
          <p:cNvPr id="3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766" y="12467794"/>
            <a:ext cx="2474468" cy="64713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文層級一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/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hatgpt.com/share/6a6d9964-dd18-83ee-a38f-9f2ca48fec22" TargetMode="Externa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/status/2071585566735700473/video/1?s=66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" TargetMode="External"/><Relationship Id="rId3" Type="http://schemas.openxmlformats.org/officeDocument/2006/relationships/hyperlink" Target="https://clec168.com/video" TargetMode="External"/><Relationship Id="rId4" Type="http://schemas.openxmlformats.org/officeDocument/2006/relationships/hyperlink" Target="https://clec168.com" TargetMode="Externa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u.pc.cd/Mx3italK" TargetMode="External"/><Relationship Id="rId3" Type="http://schemas.openxmlformats.org/officeDocument/2006/relationships/hyperlink" Target="https://u.pcloud.link/publink/show?code=Mx3italK" TargetMode="External"/><Relationship Id="rId4" Type="http://schemas.openxmlformats.org/officeDocument/2006/relationships/hyperlink" Target="https://u.pcloud.link/publink/show?code=kZHbTr5ZoHoc9XwCqkXalpr17rjG2keBGvBX" TargetMode="External"/><Relationship Id="rId5" Type="http://schemas.openxmlformats.org/officeDocument/2006/relationships/hyperlink" Target="https://pse.is/9cal8x" TargetMode="External"/><Relationship Id="rId6" Type="http://schemas.openxmlformats.org/officeDocument/2006/relationships/hyperlink" Target="https://u.pcloud.link/publink/show?code=kZQbTr5ZE2GWjjajXERLzYfWVMTIPQccDmRy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clec.hq.director@gmail.com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美國高科技巨頭財報…"/>
          <p:cNvSpPr txBox="1"/>
          <p:nvPr>
            <p:ph type="body" idx="1"/>
          </p:nvPr>
        </p:nvSpPr>
        <p:spPr>
          <a:xfrm>
            <a:off x="1689100" y="1090590"/>
            <a:ext cx="21005800" cy="9544316"/>
          </a:xfrm>
          <a:prstGeom prst="rect">
            <a:avLst/>
          </a:prstGeom>
        </p:spPr>
        <p:txBody>
          <a:bodyPr/>
          <a:lstStyle/>
          <a:p>
            <a:pPr/>
            <a:r>
              <a:t>美國高科技巨頭財報</a:t>
            </a:r>
          </a:p>
          <a:p>
            <a:pPr/>
          </a:p>
          <a:p>
            <a:pPr/>
            <a:r>
              <a:rPr u="sng">
                <a:hlinkClick r:id="rId2" invalidUrl="" action="" tgtFrame="" tooltip="" history="1" highlightClick="0" endSnd="0"/>
              </a:rPr>
              <a:t>https://chatgpt.com/share/6a6d9964-dd18-83ee-a38f-9f2ca48fec22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市場震盪於我無關！…"/>
          <p:cNvSpPr txBox="1"/>
          <p:nvPr>
            <p:ph type="body" idx="4294967295"/>
          </p:nvPr>
        </p:nvSpPr>
        <p:spPr>
          <a:xfrm>
            <a:off x="1278521" y="2663777"/>
            <a:ext cx="16322191" cy="10049395"/>
          </a:xfrm>
          <a:prstGeom prst="rect">
            <a:avLst/>
          </a:prstGeom>
        </p:spPr>
        <p:txBody>
          <a:bodyPr lIns="71437" tIns="71437" rIns="71437" bIns="71437"/>
          <a:lstStyle/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市場震盪於我無關！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國際局勢與我無關！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市場分析與我無關！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財務報表與我無關！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經濟局勢與我無關！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所有一切與我無關！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無視市場聲色起伏！</a:t>
            </a:r>
          </a:p>
        </p:txBody>
      </p:sp>
      <p:sp>
        <p:nvSpPr>
          <p:cNvPr id="197" name="`"/>
          <p:cNvSpPr txBox="1"/>
          <p:nvPr>
            <p:ph type="title"/>
          </p:nvPr>
        </p:nvSpPr>
        <p:spPr>
          <a:xfrm>
            <a:off x="4524785" y="200235"/>
            <a:ext cx="15609095" cy="220229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11200">
                <a:solidFill>
                  <a:srgbClr val="056FA0"/>
                </a:solidFill>
              </a:defRPr>
            </a:lvl1pPr>
          </a:lstStyle>
          <a:p>
            <a:pPr/>
            <a:r>
              <a:t>`</a:t>
            </a:r>
          </a:p>
        </p:txBody>
      </p:sp>
      <p:grpSp>
        <p:nvGrpSpPr>
          <p:cNvPr id="201" name="群組 6"/>
          <p:cNvGrpSpPr/>
          <p:nvPr/>
        </p:nvGrpSpPr>
        <p:grpSpPr>
          <a:xfrm>
            <a:off x="8941483" y="2963403"/>
            <a:ext cx="15077755" cy="9450143"/>
            <a:chOff x="0" y="0"/>
            <a:chExt cx="15077754" cy="9450142"/>
          </a:xfrm>
        </p:grpSpPr>
        <p:pic>
          <p:nvPicPr>
            <p:cNvPr id="198" name="影像" descr="影像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15077755" cy="9450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9" name="文字方塊 4"/>
            <p:cNvSpPr txBox="1"/>
            <p:nvPr/>
          </p:nvSpPr>
          <p:spPr>
            <a:xfrm>
              <a:off x="5492746" y="529239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安</a:t>
              </a:r>
            </a:p>
          </p:txBody>
        </p:sp>
        <p:sp>
          <p:nvSpPr>
            <p:cNvPr id="200" name="文字方塊 5"/>
            <p:cNvSpPr txBox="1"/>
            <p:nvPr/>
          </p:nvSpPr>
          <p:spPr>
            <a:xfrm>
              <a:off x="9314423" y="533478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心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500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500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500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5" dur="500"/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0" dur="500"/>
                                        <p:tgtEl>
                                          <p:spTgt spid="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免責宣告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b="1" sz="8300">
                <a:solidFill>
                  <a:srgbClr val="056FA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免責宣告</a:t>
            </a:r>
          </a:p>
        </p:txBody>
      </p:sp>
      <p:sp>
        <p:nvSpPr>
          <p:cNvPr id="204" name="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…"/>
          <p:cNvSpPr txBox="1"/>
          <p:nvPr>
            <p:ph type="body" idx="1"/>
          </p:nvPr>
        </p:nvSpPr>
        <p:spPr>
          <a:xfrm>
            <a:off x="1689100" y="2921902"/>
            <a:ext cx="21005800" cy="10024747"/>
          </a:xfrm>
          <a:prstGeom prst="rect">
            <a:avLst/>
          </a:prstGeom>
        </p:spPr>
        <p:txBody>
          <a:bodyPr/>
          <a:lstStyle/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我們影片及相關內容僅供教育目的，無營利行為。我們沒有任何討論群組或社團，如果有人邀请您加入，請小心詐騙。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我們近二十多年來一直致力於義務教學，</a:t>
            </a:r>
            <a:r>
              <a:rPr b="1" u="sng">
                <a:solidFill>
                  <a:srgbClr val="316F9E"/>
                </a:solidFill>
              </a:rPr>
              <a:t>從未從中獲利</a:t>
            </a:r>
            <a:r>
              <a:t>。請勿相信任何收費的投資建議。雖然YouTube影片可能出現廣告，但這不是我們所能控制，也不會從中獲利。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我們提供的所有資訊僅為個人經驗分享，並非專業投資顧問（Certified Financial Advisor/Planner）建議。投資決策應基於個人研究，不應僅依賴影片內容。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投資風險高，可能導致重大損失。如果您無法承受短期內超過10%的虧損或幾年內超過20%的下跌，　　　則建議不要投資。請注意自己的現金流安全，並充分理解我們的投資哲學後再行動。投資需謹慎，　　　　所有決策均需自行負責。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投資者永遠極度樂觀！…"/>
          <p:cNvSpPr txBox="1"/>
          <p:nvPr>
            <p:ph type="body" idx="1"/>
          </p:nvPr>
        </p:nvSpPr>
        <p:spPr>
          <a:xfrm>
            <a:off x="1898368" y="684463"/>
            <a:ext cx="21005801" cy="12189914"/>
          </a:xfrm>
          <a:prstGeom prst="rect">
            <a:avLst/>
          </a:prstGeom>
        </p:spPr>
        <p:txBody>
          <a:bodyPr/>
          <a:lstStyle/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投資者永遠極度樂觀！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投資者永遠迎向陽光！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市場終將上漲！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投資需要忍耐！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財富值得等待！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追蹤、留言、❤️、轉發分享…"/>
          <p:cNvSpPr txBox="1"/>
          <p:nvPr>
            <p:ph type="title"/>
          </p:nvPr>
        </p:nvSpPr>
        <p:spPr>
          <a:xfrm>
            <a:off x="480807" y="1455216"/>
            <a:ext cx="20806526" cy="952419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追蹤、留言、❤️、轉發分享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Apple Podcast 記得給五顆 ⭐️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訂閱才能收到市場即時訊息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市場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市場</a:t>
            </a:r>
          </a:p>
          <a:p>
            <a:pPr/>
            <a:r>
              <a:t>永遠持續上漲</a:t>
            </a:r>
          </a:p>
        </p:txBody>
      </p:sp>
      <p:sp>
        <p:nvSpPr>
          <p:cNvPr id="211" name="只漲不跌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346709">
              <a:defRPr sz="5334"/>
            </a:lvl1pPr>
          </a:lstStyle>
          <a:p>
            <a:pPr/>
            <a:r>
              <a:t>只漲不跌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小心詐騙！‼️⚠️"/>
          <p:cNvSpPr txBox="1"/>
          <p:nvPr>
            <p:ph type="title"/>
          </p:nvPr>
        </p:nvSpPr>
        <p:spPr>
          <a:xfrm>
            <a:off x="1778000" y="491319"/>
            <a:ext cx="20828000" cy="3130465"/>
          </a:xfrm>
          <a:prstGeom prst="rect">
            <a:avLst/>
          </a:prstGeom>
        </p:spPr>
        <p:txBody>
          <a:bodyPr/>
          <a:lstStyle/>
          <a:p>
            <a:pPr/>
            <a:r>
              <a:t>小心詐騙！‼️⚠️</a:t>
            </a:r>
          </a:p>
        </p:txBody>
      </p:sp>
      <p:sp>
        <p:nvSpPr>
          <p:cNvPr id="214" name="‼️⚠️小心有人冒用我們的名字！在此留言貼文，我們沒有 WhatsApp 帳戶，也不會邀你入群，沒有個股投資，更不會提醒交易入場點和出場點！小心詐騙！‼️⚠️"/>
          <p:cNvSpPr txBox="1"/>
          <p:nvPr>
            <p:ph type="body" idx="4294967295"/>
          </p:nvPr>
        </p:nvSpPr>
        <p:spPr>
          <a:xfrm>
            <a:off x="2144226" y="2551153"/>
            <a:ext cx="20095548" cy="1016000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b="1" sz="7900">
                <a:solidFill>
                  <a:srgbClr val="0571A2"/>
                </a:solidFill>
              </a:defRPr>
            </a:lvl1pPr>
          </a:lstStyle>
          <a:p>
            <a:pPr/>
            <a:r>
              <a:t>‼️⚠️小心有人冒用我們的名字！在此留言貼文，我們沒有 WhatsApp 帳戶，也不會邀你入群，沒有個股投資，更不會提醒交易入場點和出場點！小心詐騙！‼️⚠️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投資一定要長期，投資期間短於十五年，都有可能面臨虧損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35768" indent="-435768" defTabSz="503555">
              <a:defRPr sz="4819"/>
            </a:pPr>
            <a:r>
              <a:t>投資一定要長期，投資期間短於十五年，都有可能面臨虧損！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但只要投資期間超過十五年，依據過去歷史沒也虧損紀錄。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因此，只有十五年以上都不需要動用的資金，才適合投入股票市場，或做好資產配置，可以撐過15年以上的投資。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如果已經接近退休，投資年限不足十五年，就必須做好資產配置，保留足夠的現金部位，才能安然度過市場下跌的過程。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因為我們不知道冬天什麼時候會來，但只要平時準備好充足的存糧，就能安心度過寒冬！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真正的富有，不是帳戶裡有多少金錢，而是擁有源源不絕、細水長流的現金流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78631" indent="-478631" defTabSz="553084">
              <a:defRPr sz="5293"/>
            </a:pPr>
            <a:r>
              <a:t>真正的富有，不是帳戶裡有多少金錢，而是擁有源源不絕、細水長流的現金流。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透過良好的資產配置，只要每年的提領率合理，資產就有機會長期維持，甚至一輩子都用不完。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現金流可以來自短期公債、高股息的股息收入、出售部分股票資產，也可以透過股票質押借款取得。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永遠都有現金流，永遠不用擔心錢會花完，這比追求投資績效更加重要。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長期債券（10 年、20 年、30 年）的波動與股市一樣大，但長期回報卻遠遠低於股市，是一種高風險、低回報的資產，建議不要碰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28637" indent="-528637" defTabSz="610870">
              <a:defRPr sz="5846"/>
            </a:pPr>
            <a:r>
              <a:t>長期債券（10 年、20 年、30 年）的波動與股市一樣大，但長期回報卻遠遠低於股市，是一種高風險、低回報的資產，建議不要碰！</a:t>
            </a:r>
          </a:p>
          <a:p>
            <a:pPr marL="528637" indent="-528637" defTabSz="610870">
              <a:defRPr sz="5846"/>
            </a:pPr>
          </a:p>
          <a:p>
            <a:pPr marL="528637" indent="-528637" defTabSz="610870">
              <a:defRPr sz="5846"/>
            </a:pPr>
            <a:r>
              <a:t>00865B 等同於現金部位，本金波動很低；而長期債券波動很高，價格可能下跌 50%，甚至更多，因此不能當作現金部位。</a:t>
            </a:r>
          </a:p>
          <a:p>
            <a:pPr marL="528637" indent="-528637" defTabSz="610870">
              <a:defRPr sz="5846"/>
            </a:pPr>
          </a:p>
          <a:p>
            <a:pPr marL="528637" indent="-528637" defTabSz="610870">
              <a:defRPr sz="5846"/>
            </a:pPr>
            <a:r>
              <a:t>緊急備用金就是現金。如果一項資產有可能下跌 50%，它就不能算是現金，更不能作為緊急備用金。長期債券或跌超過50%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我們要把投資理財知識變成白菜價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71512" indent="-671512" defTabSz="775969">
              <a:defRPr sz="7426"/>
            </a:pPr>
            <a:r>
              <a:t>我們要把投資理財知識變成白菜價！</a:t>
            </a:r>
          </a:p>
          <a:p>
            <a:pPr marL="671512" indent="-671512" defTabSz="775969">
              <a:defRPr sz="7426"/>
            </a:pPr>
          </a:p>
          <a:p>
            <a:pPr marL="671512" indent="-671512" defTabSz="775969">
              <a:defRPr sz="7426"/>
            </a:pPr>
            <a:r>
              <a:t>沒有人可以再靠投資理財知識高價賣課程！</a:t>
            </a:r>
          </a:p>
          <a:p>
            <a:pPr marL="671512" indent="-671512" defTabSz="775969">
              <a:defRPr sz="7426"/>
            </a:pPr>
          </a:p>
          <a:p>
            <a:pPr marL="671512" indent="-671512" defTabSz="775969">
              <a:defRPr sz="7426"/>
            </a:pPr>
            <a:r>
              <a:t>讓每一個人都能免費取得正確的致富之道！</a:t>
            </a:r>
          </a:p>
          <a:p>
            <a:pPr marL="671512" indent="-671512" defTabSz="775969">
              <a:defRPr sz="7426"/>
            </a:pPr>
          </a:p>
          <a:p>
            <a:pPr marL="671512" indent="-671512" defTabSz="775969">
              <a:defRPr sz="7426"/>
            </a:pPr>
            <a:r>
              <a:t>只要還有人靠投資理財知識高價賣課程，我們就會持續努力！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6608" y="1023970"/>
            <a:ext cx="11230785" cy="25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Clubhouse 輕鬆 聊 投資"/>
          <p:cNvSpPr txBox="1"/>
          <p:nvPr/>
        </p:nvSpPr>
        <p:spPr>
          <a:xfrm>
            <a:off x="5762500" y="4974676"/>
            <a:ext cx="12859000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1270127">
              <a:lnSpc>
                <a:spcPct val="80000"/>
              </a:lnSpc>
              <a:defRPr b="0" spc="-91" sz="9125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pPr/>
            <a:r>
              <a:t>Clubhouse 輕鬆 聊 投資</a:t>
            </a:r>
          </a:p>
        </p:txBody>
      </p:sp>
      <p:sp>
        <p:nvSpPr>
          <p:cNvPr id="179" name="巿場長期只有上漲"/>
          <p:cNvSpPr txBox="1"/>
          <p:nvPr>
            <p:ph type="body" sz="quarter" idx="1"/>
          </p:nvPr>
        </p:nvSpPr>
        <p:spPr>
          <a:xfrm>
            <a:off x="6400800" y="3894747"/>
            <a:ext cx="10719166" cy="1455527"/>
          </a:xfrm>
          <a:prstGeom prst="rect">
            <a:avLst/>
          </a:prstGeom>
        </p:spPr>
        <p:txBody>
          <a:bodyPr anchor="t"/>
          <a:lstStyle>
            <a:lvl1pPr marL="0" indent="0" algn="ctr" defTabSz="627379">
              <a:spcBef>
                <a:spcPts val="4400"/>
              </a:spcBef>
              <a:buSzTx/>
              <a:buNone/>
              <a:defRPr b="1" sz="7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巿場長期只有上漲</a:t>
            </a:r>
          </a:p>
        </p:txBody>
      </p:sp>
      <p:sp>
        <p:nvSpPr>
          <p:cNvPr id="180" name="CLEC (California Life Enrichment Club )…"/>
          <p:cNvSpPr txBox="1"/>
          <p:nvPr/>
        </p:nvSpPr>
        <p:spPr>
          <a:xfrm>
            <a:off x="5132107" y="7710754"/>
            <a:ext cx="14119786" cy="5007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CLEC (California Life Enrichment Club )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 投資理財頻道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2026年8月1日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X 平台 影片編號00576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上週 Lynn 提出的 QQQI，是一種過渡期的資產，最終仍然會賣出，這個觀點非常值得大家思考，也是一種開創性的思維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00062" indent="-500062" defTabSz="577850">
              <a:defRPr sz="5530"/>
            </a:pPr>
            <a:r>
              <a:t>上週 Lynn 提出的 QQQI，是一種過渡期的資產，最終仍然會賣出，這個觀點非常值得大家思考，也是一種開創性的思維！</a:t>
            </a:r>
          </a:p>
          <a:p>
            <a:pPr marL="500062" indent="-500062" defTabSz="577850">
              <a:defRPr sz="5530"/>
            </a:pPr>
          </a:p>
          <a:p>
            <a:pPr marL="500062" indent="-500062" defTabSz="577850">
              <a:defRPr sz="5530"/>
            </a:pPr>
            <a:r>
              <a:t>這是一個很好的觀點，也讓我們重新思考：對於沒有資本利得稅的地區，如果資金不足，只達到年開銷 17 倍、準備退休的朋友，可以考慮在過渡期間持有 QQQI，利用美國證券帳戶取得現金流。</a:t>
            </a:r>
          </a:p>
          <a:p>
            <a:pPr marL="500062" indent="-500062" defTabSz="577850">
              <a:defRPr sz="5530"/>
            </a:pPr>
          </a:p>
          <a:p>
            <a:pPr marL="500062" indent="-500062" defTabSz="577850">
              <a:defRPr sz="5530"/>
            </a:pPr>
            <a:r>
              <a:t>等到資產成長至年開銷的 33 倍後，再賣出 QQQI，轉到非美國證券商的帳戶，避開長期美國證券商帳戶遺產稅的風險，重新進行資產配置，回到長期投資的規劃。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======== QQQI 股息安全邊際 ＝＝＝＝＝＝…"/>
          <p:cNvSpPr txBox="1"/>
          <p:nvPr>
            <p:ph type="body" idx="1"/>
          </p:nvPr>
        </p:nvSpPr>
        <p:spPr>
          <a:xfrm>
            <a:off x="1689100" y="388995"/>
            <a:ext cx="21005800" cy="11935465"/>
          </a:xfrm>
          <a:prstGeom prst="rect">
            <a:avLst/>
          </a:prstGeom>
        </p:spPr>
        <p:txBody>
          <a:bodyPr/>
          <a:lstStyle/>
          <a:p>
            <a:pPr marL="0" indent="0" algn="ctr" defTabSz="387984">
              <a:buSzTx/>
              <a:buNone/>
              <a:defRPr sz="3948"/>
            </a:pPr>
            <a:r>
              <a:t>======== QQQI 股息安全邊際 ＝＝＝＝＝＝</a:t>
            </a:r>
          </a:p>
          <a:p>
            <a:pPr marL="357006" indent="-357006" defTabSz="387984">
              <a:defRPr sz="3948"/>
            </a:pPr>
          </a:p>
          <a:p>
            <a:pPr marL="357006" indent="-357006" defTabSz="387984">
              <a:defRPr sz="3948"/>
            </a:pPr>
            <a:r>
              <a:t>最近幾年，QQQI 股價高低點約為 41 美元～57 美元。</a:t>
            </a:r>
          </a:p>
          <a:p>
            <a:pPr marL="357006" indent="-357006" defTabSz="387984">
              <a:defRPr sz="3948"/>
            </a:pPr>
            <a:r>
              <a:t>股價跌幅：</a:t>
            </a:r>
          </a:p>
          <a:p>
            <a:pPr marL="357006" indent="-357006" defTabSz="387984">
              <a:defRPr sz="3948"/>
            </a:pPr>
            <a:r>
              <a:t>    (57-41) / 57 = 0.281</a:t>
            </a:r>
          </a:p>
          <a:p>
            <a:pPr marL="357006" indent="-357006" defTabSz="387984">
              <a:defRPr sz="3948"/>
            </a:pPr>
            <a:r>
              <a:t>    市場下跌約 28%。</a:t>
            </a:r>
          </a:p>
          <a:p>
            <a:pPr marL="357006" indent="-357006" defTabSz="387984">
              <a:defRPr sz="3948"/>
            </a:pPr>
            <a:r>
              <a:t>每月股息高低點：</a:t>
            </a:r>
          </a:p>
          <a:p>
            <a:pPr marL="357006" indent="-357006" defTabSz="387984">
              <a:defRPr sz="3948"/>
            </a:pPr>
            <a:r>
              <a:t>    531 美元～0.657 美元</a:t>
            </a:r>
          </a:p>
          <a:p>
            <a:pPr marL="357006" indent="-357006" defTabSz="387984">
              <a:defRPr sz="3948"/>
            </a:pPr>
            <a:r>
              <a:t> 市場低點的股息殖利率：</a:t>
            </a:r>
          </a:p>
          <a:p>
            <a:pPr marL="357006" indent="-357006" defTabSz="387984">
              <a:defRPr sz="3948"/>
            </a:pPr>
            <a:r>
              <a:t>    (0.531 x  12) / 41 = 0.155 約 15.5%（市場低點時，股息殖利率較高。）</a:t>
            </a:r>
          </a:p>
          <a:p>
            <a:pPr marL="357006" indent="-357006" defTabSz="387984">
              <a:defRPr sz="3948"/>
            </a:pPr>
            <a:r>
              <a:t>市場高點的股息殖利率：</a:t>
            </a:r>
          </a:p>
          <a:p>
            <a:pPr marL="357006" indent="-357006" defTabSz="387984">
              <a:defRPr sz="3948"/>
            </a:pPr>
            <a:r>
              <a:t>    (0.657 x 12) / 57 = 0.138 約 13.8%。</a:t>
            </a:r>
          </a:p>
          <a:p>
            <a:pPr marL="357006" indent="-357006" defTabSz="387984">
              <a:defRPr sz="3948"/>
            </a:pPr>
            <a:r>
              <a:t>股息高低差：</a:t>
            </a:r>
          </a:p>
          <a:p>
            <a:pPr marL="357006" indent="-357006" defTabSz="387984">
              <a:defRPr sz="3948"/>
            </a:pPr>
            <a:r>
              <a:t>    (0.657-0.531) / 0.657 = 0.192</a:t>
            </a:r>
          </a:p>
          <a:p>
            <a:pPr marL="357006" indent="-357006" defTabSz="387984">
              <a:defRPr sz="3948"/>
            </a:pPr>
            <a:r>
              <a:t>    股息約減少 19%，約可視為 20%。</a:t>
            </a:r>
          </a:p>
          <a:p>
            <a:pPr marL="357006" indent="-357006" defTabSz="387984">
              <a:defRPr sz="3948"/>
            </a:pPr>
            <a:r>
              <a:t>結論：</a:t>
            </a:r>
          </a:p>
          <a:p>
            <a:pPr marL="357006" indent="-357006" defTabSz="387984">
              <a:defRPr sz="3948"/>
            </a:pPr>
            <a:r>
              <a:t>市場下跌約 30%，股息約減少 20%。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如果依此推估，當市場下跌 50% 時：…"/>
          <p:cNvSpPr txBox="1"/>
          <p:nvPr>
            <p:ph type="body" idx="1"/>
          </p:nvPr>
        </p:nvSpPr>
        <p:spPr>
          <a:xfrm>
            <a:off x="1689100" y="1090590"/>
            <a:ext cx="21005800" cy="11806601"/>
          </a:xfrm>
          <a:prstGeom prst="rect">
            <a:avLst/>
          </a:prstGeom>
        </p:spPr>
        <p:txBody>
          <a:bodyPr/>
          <a:lstStyle/>
          <a:p>
            <a:pPr marL="335756" indent="-335756" defTabSz="387984">
              <a:defRPr sz="3713"/>
            </a:pPr>
            <a:r>
              <a:t>如果依此推估，當市場下跌 50% 時：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50% x {2/3} = 33.3%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股息可能減少約 30%～33%。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如果高點每月股息為 0.657 美元：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0.657 x 70% = 0.46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因此，在估算未來股息時，建議將高點股息打七折，作為計算基準，以保留足夠的安全邊際。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(0.46 x 12) /  57  = 0.0968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也就是說，QQQI 若以 10% 的股息殖利率作為估算基礎，可能是一個較為保守且安全的做法。</a:t>
            </a:r>
          </a:p>
          <a:p>
            <a:pPr marL="335756" indent="-335756" defTabSz="387984">
              <a:defRPr sz="3713"/>
            </a:pPr>
          </a:p>
          <a:p>
            <a:pPr lvl="1" marL="634206" indent="-335756" defTabSz="387984">
              <a:defRPr sz="3713"/>
            </a:pPr>
            <a:r>
              <a:t>對於採用高息退休策略的朋友，保守估計約需要 12 倍的年開銷投資於 QQQI（而不是我們過去建議的10倍年開銷）會相對安全。平時領取的多餘股息，則可以持續投入 QQQ（00662），讓資產持續成長。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依據以上的計算，若退休資產為 15 倍年開銷，可以採取較保守的配置方式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35768" indent="-435768" defTabSz="503555">
              <a:defRPr sz="4819"/>
            </a:pPr>
            <a:r>
              <a:t>依據以上的計算，若退休資產為 15 倍年開銷，可以採取較保守的配置方式：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12 倍年開銷投資 QQQI。</a:t>
            </a:r>
          </a:p>
          <a:p>
            <a:pPr marL="435768" indent="-435768" defTabSz="503555">
              <a:defRPr sz="4819"/>
            </a:pPr>
            <a:r>
              <a:t>2 倍年開銷投資 QQQ（00662）。</a:t>
            </a:r>
          </a:p>
          <a:p>
            <a:pPr marL="435768" indent="-435768" defTabSz="503555">
              <a:defRPr sz="4819"/>
            </a:pPr>
            <a:r>
              <a:t>1 倍年開銷配置於貨幣市場基金。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採用這樣的資產配置，退休生活會相對安穩。😄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當然，如果能夠累積到 17 倍年開銷再退休會更好。建議仍以 12 倍年開銷投資 QQQI，其餘資金則配置於 QQQ（00662）與貨幣市場基金，讓資產兼顧現金流與長期成長。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退休資產應以市場最高價值來計算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/>
            </a:pPr>
            <a:r>
              <a:t>退休資產應以市場最高價值來計算！</a:t>
            </a:r>
          </a:p>
          <a:p>
            <a:pPr marL="514350" indent="-514350" defTabSz="594360">
              <a:defRPr sz="5688"/>
            </a:pPr>
          </a:p>
          <a:p>
            <a:pPr marL="514350" indent="-514350" defTabSz="594360">
              <a:defRPr sz="5688"/>
            </a:pPr>
            <a:r>
              <a:t>因為我們的模擬假設是：退休的那一個月剛好遇到市場最高點，之後市場連續下跌三年，最大跌幅達 80%，並以此作為退休資產的壓力測試。</a:t>
            </a:r>
          </a:p>
          <a:p>
            <a:pPr marL="514350" indent="-514350" defTabSz="594360">
              <a:defRPr sz="5688"/>
            </a:pPr>
          </a:p>
          <a:p>
            <a:pPr marL="514350" indent="-514350" defTabSz="594360">
              <a:defRPr sz="5688"/>
            </a:pPr>
            <a:r>
              <a:t>因此，假設目前市場已經從高點下跌 20%，而你準備在這個時候退休，就可以將 70/30 資產配置中股票（QQQ）部位的市值除以 80%（0.8），換算成相當於市場高點時的資產價值，再以這個金額作為退休資產的計算基準。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例如，目前市場已經從高點下跌 20%，而你的退休資產為 3,000 萬元。…"/>
          <p:cNvSpPr txBox="1"/>
          <p:nvPr>
            <p:ph type="body" idx="1"/>
          </p:nvPr>
        </p:nvSpPr>
        <p:spPr>
          <a:xfrm>
            <a:off x="1689100" y="1090590"/>
            <a:ext cx="21005800" cy="11863874"/>
          </a:xfrm>
          <a:prstGeom prst="rect">
            <a:avLst/>
          </a:prstGeom>
        </p:spPr>
        <p:txBody>
          <a:bodyPr/>
          <a:lstStyle/>
          <a:p>
            <a:pPr marL="307181" indent="-307181" defTabSz="354965">
              <a:defRPr sz="3397"/>
            </a:pPr>
            <a:r>
              <a:t>例如，目前市場已經從高點下跌 20%，而你的退休資產為 3,000 萬元。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資產配置如下：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• 3,000 × 70% = 2,100 萬元投資 QQQ</a:t>
            </a:r>
          </a:p>
          <a:p>
            <a:pPr marL="307181" indent="-307181" defTabSz="354965">
              <a:defRPr sz="3397"/>
            </a:pPr>
            <a:r>
              <a:t>• 3,000 × 30% = 900 萬元配置於貨幣市場基金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由於目前市場較高點下跌 20%，因此可以將 QQQ 的市值換算回市場高點時的價值：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2,100 ÷ 80% = 2,625 萬元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再加上未受市場影響的貨幣市場基金 900 萬元，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因此，換算成市場高點時的總退休資產為：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2,625 + 900 = 3,525 萬元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若採用 70/30 資產配置，並以 3% 提領率計算，每年可支用的金額為：</a:t>
            </a:r>
          </a:p>
          <a:p>
            <a:pPr marL="307181" indent="-307181" defTabSz="354965">
              <a:defRPr sz="3397"/>
            </a:pPr>
          </a:p>
          <a:p>
            <a:pPr marL="307181" indent="-307181" defTabSz="354965">
              <a:defRPr sz="3397"/>
            </a:pPr>
            <a:r>
              <a:t>3,525 × 3% = 105.75 萬元。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市場天天都上漲…"/>
          <p:cNvSpPr txBox="1"/>
          <p:nvPr/>
        </p:nvSpPr>
        <p:spPr>
          <a:xfrm>
            <a:off x="937595" y="608651"/>
            <a:ext cx="19398280" cy="1151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市場天天都上漲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很美好、很快樂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🍂🌷🌹🌸🌼🌺🌻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🌞💫✨🌟🌈🌈❤️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由 CLEC投資理財頻道 在 X 上發佈『價值十億元的投資講座』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1481" indent="-421481" defTabSz="487044">
              <a:defRPr sz="4660"/>
            </a:pPr>
            <a:r>
              <a:t>由 CLEC投資理財頻道 在 X 上發佈『價值十億元的投資講座』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00694 2026年 投資第一堂課『價值十億元的投資講座』第一章 2026年5月5日</a:t>
            </a:r>
          </a:p>
          <a:p>
            <a:pPr marL="421481" indent="-421481" defTabSz="487044">
              <a:defRPr sz="4660"/>
            </a:pPr>
            <a:r>
              <a:t>https://x.com/CLEC168/status/2071329516484796535/video/1?s=66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00695 2026年 投資第一堂課『價值十億元的投資講座』第二章   2026年5月6日</a:t>
            </a:r>
          </a:p>
          <a:p>
            <a:pPr marL="421481" indent="-421481" defTabSz="487044">
              <a:defRPr sz="4660"/>
            </a:pPr>
            <a:r>
              <a:t>https://x.com/CLEC168/status/2071585253316313318/video/1?s=66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00696 2026年 投資第一堂課『價值十億元的投資講座』第三章   2026年5月7日</a:t>
            </a:r>
          </a:p>
          <a:p>
            <a:pPr marL="421481" indent="-421481" defTabSz="487044">
              <a:defRPr sz="466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https://x.com/CLEC168/status/2071585566735700473/video/1?s=66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G_2738.heic" descr="IMG_2738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0" y="0"/>
            <a:ext cx="18288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能夠投資的錢立即市以價買進，…"/>
          <p:cNvSpPr txBox="1"/>
          <p:nvPr>
            <p:ph type="body" idx="1"/>
          </p:nvPr>
        </p:nvSpPr>
        <p:spPr>
          <a:xfrm>
            <a:off x="121249" y="911745"/>
            <a:ext cx="24141502" cy="11348416"/>
          </a:xfrm>
          <a:prstGeom prst="rect">
            <a:avLst/>
          </a:prstGeom>
        </p:spPr>
        <p:txBody>
          <a:bodyPr/>
          <a:lstStyle/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能夠投資的錢立即市以價買進，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打死不賣！買完就睡覺。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哪一個字看不懂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不要再問這樣買可以嗎要分批嗎？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更不要說要等下跌再買進，你不是神！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等待是最笨策略！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任何保險立即直接解約贖回，自己投資，資產一輩子會增長四個零，你拿回十萬，一輩子會變十億！你自己可以成長成十億百億，何必放在保險公司爛呢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任何保險立即直接解約贖回，自己投資，資產一輩子會增長四個零，你拿回十萬，一輩子會變十億！你自己可以成長成十億百億，何必放在保險公司爛呢？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不要再問保險借款的事！不要用保單借款，這樣做會窮上加窮！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不要保險，不要保險，不要保險！遠離保險遠離做保險經紀的朋友。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有保險的立即馬上找附近臨櫃解約，無需跟你的保險經紀糾纏！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投資不需要知道很多，以下的不要問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42937" indent="-642937" defTabSz="742950">
              <a:defRPr sz="7110"/>
            </a:pPr>
            <a:r>
              <a:t>投資不需要知道很多，以下的不要問：</a:t>
            </a:r>
          </a:p>
          <a:p>
            <a:pPr lvl="1" marL="1214437" indent="-642937" defTabSz="742950">
              <a:defRPr sz="7110"/>
            </a:pPr>
            <a:r>
              <a:t>不要問個股。也不要問我沒提的其他標的。</a:t>
            </a:r>
          </a:p>
          <a:p>
            <a:pPr lvl="1" marL="1214437" indent="-642937" defTabSz="742950">
              <a:defRPr sz="7110"/>
            </a:pPr>
            <a:r>
              <a:t>不要問何時買？不要問何時賣？</a:t>
            </a:r>
          </a:p>
          <a:p>
            <a:pPr lvl="1" marL="1214437" indent="-642937" defTabSz="742950">
              <a:defRPr sz="7110"/>
            </a:pPr>
            <a:r>
              <a:t>不要問什麼時候會下跌？不要問何時會上漲？</a:t>
            </a:r>
          </a:p>
          <a:p>
            <a:pPr lvl="1" marL="1214437" indent="-642937" defTabSz="742950">
              <a:defRPr sz="7110"/>
            </a:pPr>
            <a:r>
              <a:t>不要問還會跌嗎？不要問會跌到哪？</a:t>
            </a:r>
          </a:p>
          <a:p>
            <a:pPr lvl="1" marL="1214437" indent="-642937" defTabSz="742950">
              <a:defRPr sz="7110"/>
            </a:pPr>
            <a:r>
              <a:t>不要問還會漲嗎？不要問會漲到哪？</a:t>
            </a:r>
          </a:p>
          <a:p>
            <a:pPr marL="642937" indent="-642937" defTabSz="742950">
              <a:defRPr sz="7110"/>
            </a:pPr>
            <a:r>
              <a:t>投資不是懂越多越好，有錢就買，打死不賣，才是關鍵重點。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最新影片、貼文與最新消息請到 X（Twitter）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/>
            </a:pPr>
            <a:r>
              <a:t>最新影片、貼文與最新消息請到 X（Twitter）</a:t>
            </a:r>
          </a:p>
          <a:p>
            <a:pPr marL="514350" indent="-514350" defTabSz="594360">
              <a:defRPr sz="5688"/>
            </a:pPr>
            <a:r>
              <a:rPr u="sng">
                <a:hlinkClick r:id="rId2" invalidUrl="" action="" tgtFrame="" tooltip="" history="1" highlightClick="0" endSnd="0"/>
              </a:rPr>
              <a:t>https://x.com/clec168</a:t>
            </a:r>
          </a:p>
          <a:p>
            <a:pPr marL="514350" indent="-514350" defTabSz="594360">
              <a:defRPr sz="5688"/>
            </a:pPr>
          </a:p>
          <a:p>
            <a:pPr marL="514350" indent="-514350" defTabSz="594360">
              <a:defRPr sz="5688"/>
            </a:pPr>
            <a:r>
              <a:t>點以下連結直接在 https://clec168.com 看最新影片</a:t>
            </a:r>
          </a:p>
          <a:p>
            <a:pPr marL="514350" indent="-514350" defTabSz="594360">
              <a:defRPr sz="5688"/>
            </a:pPr>
            <a:r>
              <a:rPr u="sng">
                <a:hlinkClick r:id="rId3" invalidUrl="" action="" tgtFrame="" tooltip="" history="1" highlightClick="0" endSnd="0"/>
              </a:rPr>
              <a:t>https://clec168.com/video</a:t>
            </a:r>
          </a:p>
          <a:p>
            <a:pPr marL="514350" indent="-514350" defTabSz="594360">
              <a:defRPr sz="5688"/>
            </a:pPr>
          </a:p>
          <a:p>
            <a:pPr marL="514350" indent="-514350" defTabSz="594360">
              <a:defRPr sz="5688"/>
            </a:pPr>
            <a:r>
              <a:t>CLEC投資理財 最新網頁，匯集相當多clec 個平台資訊於一個網站，大家可以進網頁發現新資訊！中國大陸可以進入這網頁！</a:t>
            </a:r>
          </a:p>
          <a:p>
            <a:pPr marL="514350" indent="-514350" defTabSz="594360">
              <a:defRPr sz="5688"/>
            </a:pPr>
            <a:r>
              <a:t>(右上角可以選語言）</a:t>
            </a:r>
          </a:p>
          <a:p>
            <a:pPr marL="514350" indent="-514350" defTabSz="594360">
              <a:defRPr sz="5688"/>
            </a:pPr>
            <a:r>
              <a:rPr u="sng">
                <a:hlinkClick r:id="rId4" invalidUrl="" action="" tgtFrame="" tooltip="" history="1" highlightClick="0" endSnd="0"/>
              </a:rPr>
              <a:t>https://clec168.com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分為兩個資料夾「簡報講義」與「教學資料」，目前權限開放「檢視」、「下載」給知道連結的學員：…"/>
          <p:cNvSpPr txBox="1"/>
          <p:nvPr>
            <p:ph type="body" idx="1"/>
          </p:nvPr>
        </p:nvSpPr>
        <p:spPr>
          <a:xfrm>
            <a:off x="1689100" y="890134"/>
            <a:ext cx="22051034" cy="10160001"/>
          </a:xfrm>
          <a:prstGeom prst="rect">
            <a:avLst/>
          </a:prstGeom>
        </p:spPr>
        <p:txBody>
          <a:bodyPr/>
          <a:lstStyle/>
          <a:p>
            <a:pPr marL="335756" indent="-335756" defTabSz="387984">
              <a:defRPr sz="3713"/>
            </a:pPr>
            <a:r>
              <a:t>分為兩個資料夾「簡報講義」與「教學資料」，目前權限開放「檢視」、「下載」給知道連結的學員：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這是短網址，連結相同位置</a:t>
            </a:r>
          </a:p>
          <a:p>
            <a:pPr marL="335756" indent="-335756" defTabSz="387984">
              <a:defRPr sz="3713"/>
            </a:pPr>
            <a:r>
              <a:rPr u="sng">
                <a:hlinkClick r:id="rId2" invalidUrl="" action="" tgtFrame="" tooltip="" history="1" highlightClick="0" endSnd="0"/>
              </a:rPr>
              <a:t>http://u.pc.cd/Mx3italK</a:t>
            </a:r>
          </a:p>
          <a:p>
            <a:pPr marL="335756" indent="-335756" defTabSz="387984">
              <a:defRPr sz="3713"/>
            </a:pPr>
            <a:r>
              <a:rPr u="sng">
                <a:hlinkClick r:id="rId3" invalidUrl="" action="" tgtFrame="" tooltip="" history="1" highlightClick="0" endSnd="0"/>
              </a:rPr>
              <a:t>https://u.pcloud.link/publink/show?code=Mx3italK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分為兩個資料夾</a:t>
            </a:r>
          </a:p>
          <a:p>
            <a:pPr marL="335756" indent="-335756" defTabSz="387984">
              <a:defRPr sz="3713"/>
            </a:pPr>
            <a:r>
              <a:t>「簡報講義」短連結 https://pse.is/9cal8k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4" invalidUrl="" action="" tgtFrame="" tooltip="" history="1" highlightClick="0" endSnd="0"/>
              </a:rPr>
              <a:t>https://u.pcloud.link/publink/show?code=kZHbTr5ZoHoc9XwCqkXalpr17rjG2keBGvBX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「教學資料」短連結 </a:t>
            </a:r>
            <a:r>
              <a:rPr u="sng">
                <a:hlinkClick r:id="rId5" invalidUrl="" action="" tgtFrame="" tooltip="" history="1" highlightClick="0" endSnd="0"/>
              </a:rPr>
              <a:t>https://pse.is/9cal8x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6" invalidUrl="" action="" tgtFrame="" tooltip="" history="1" highlightClick="0" endSnd="0"/>
              </a:rPr>
              <a:t>https://u.pcloud.link/publink/show?code=kZQbTr5ZE2GWjjajXERLzYfWVMTIPQccDmRy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無需註冊，在大陸的朋友一樣可以正常下載。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有問題可以在X平台 臉書留言，或寫Email 給我！clec.hq.director@gmail.com 。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有問題可以在X平台 臉書留言，或寫Email 給我！</a:t>
            </a:r>
            <a:r>
              <a:rPr u="sng">
                <a:hlinkClick r:id="rId2" invalidUrl="" action="" tgtFrame="" tooltip="" history="1" highlightClick="0" endSnd="0"/>
              </a:rPr>
              <a:t>clec.hq.director@gmail.com</a:t>
            </a:r>
            <a:r>
              <a:t> 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