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3" name="Shape 17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大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大標題文字"/>
          <p:cNvSpPr txBox="1"/>
          <p:nvPr>
            <p:ph type="title"/>
          </p:nvPr>
        </p:nvSpPr>
        <p:spPr>
          <a:xfrm>
            <a:off x="1778000" y="26035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大標題文字</a:t>
            </a:r>
          </a:p>
        </p:txBody>
      </p:sp>
      <p:sp>
        <p:nvSpPr>
          <p:cNvPr id="13" name="內文層級一…"/>
          <p:cNvSpPr txBox="1"/>
          <p:nvPr>
            <p:ph type="body" sz="quarter" idx="1"/>
          </p:nvPr>
        </p:nvSpPr>
        <p:spPr>
          <a:xfrm>
            <a:off x="1913466" y="7243233"/>
            <a:ext cx="20828001" cy="107143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b="1" sz="127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9400">
                <a:solidFill>
                  <a:srgbClr val="FFFFFF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與項目符號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大標題文字"/>
          <p:cNvSpPr txBox="1"/>
          <p:nvPr>
            <p:ph type="title"/>
          </p:nvPr>
        </p:nvSpPr>
        <p:spPr>
          <a:xfrm>
            <a:off x="1689100" y="753574"/>
            <a:ext cx="21005800" cy="2286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92" name="內文層級一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0571A2"/>
                </a:solidFill>
              </a:defRPr>
            </a:lvl1pPr>
            <a:lvl2pPr>
              <a:defRPr sz="4800">
                <a:solidFill>
                  <a:srgbClr val="0571A2"/>
                </a:solidFill>
              </a:defRPr>
            </a:lvl2pPr>
            <a:lvl3pPr>
              <a:defRPr sz="4800">
                <a:solidFill>
                  <a:srgbClr val="0571A2"/>
                </a:solidFill>
              </a:defRPr>
            </a:lvl3pPr>
            <a:lvl4pPr>
              <a:defRPr sz="4800">
                <a:solidFill>
                  <a:srgbClr val="0571A2"/>
                </a:solidFill>
              </a:defRPr>
            </a:lvl4pPr>
            <a:lvl5pPr>
              <a:defRPr sz="4800">
                <a:solidFill>
                  <a:srgbClr val="0571A2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93" name="三角形"/>
          <p:cNvSpPr/>
          <p:nvPr/>
        </p:nvSpPr>
        <p:spPr>
          <a:xfrm>
            <a:off x="20307275" y="9628013"/>
            <a:ext cx="4106863" cy="4106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94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36936" y="10557674"/>
            <a:ext cx="2247541" cy="2247542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、項目符號與照片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影像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大標題文字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104" name="內文層級一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0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一頁三張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影像"/>
          <p:cNvSpPr/>
          <p:nvPr>
            <p:ph type="pic" sz="quarter" idx="21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3" name="影像"/>
          <p:cNvSpPr/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4" name="影像"/>
          <p:cNvSpPr/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5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名言語錄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–王大明"/>
          <p:cNvSpPr txBox="1"/>
          <p:nvPr>
            <p:ph type="body" sz="quarter" idx="21"/>
          </p:nvPr>
        </p:nvSpPr>
        <p:spPr>
          <a:xfrm>
            <a:off x="2387600" y="8953500"/>
            <a:ext cx="19621500" cy="6731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–王大明</a:t>
            </a:r>
          </a:p>
        </p:txBody>
      </p:sp>
      <p:sp>
        <p:nvSpPr>
          <p:cNvPr id="123" name="「在此輸入名言語錄。」"/>
          <p:cNvSpPr txBox="1"/>
          <p:nvPr>
            <p:ph type="body" sz="quarter" idx="22"/>
          </p:nvPr>
        </p:nvSpPr>
        <p:spPr>
          <a:xfrm>
            <a:off x="2387600" y="6013450"/>
            <a:ext cx="19621500" cy="9525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「在此輸入名言語錄。」</a:t>
            </a:r>
          </a:p>
        </p:txBody>
      </p:sp>
      <p:sp>
        <p:nvSpPr>
          <p:cNvPr id="12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影像"/>
          <p:cNvSpPr/>
          <p:nvPr>
            <p:ph type="pic" idx="21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32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空白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大標題文字"/>
          <p:cNvSpPr txBox="1"/>
          <p:nvPr>
            <p:ph type="title"/>
          </p:nvPr>
        </p:nvSpPr>
        <p:spPr>
          <a:xfrm>
            <a:off x="4314824" y="2252545"/>
            <a:ext cx="15754351" cy="1714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0800"/>
            </a:lvl1pPr>
          </a:lstStyle>
          <a:p>
            <a:pPr/>
            <a:r>
              <a:t>大標題文字</a:t>
            </a:r>
          </a:p>
        </p:txBody>
      </p:sp>
      <p:pic>
        <p:nvPicPr>
          <p:cNvPr id="147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64075" y="11065345"/>
            <a:ext cx="1855851" cy="485350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幻燈片編號"/>
          <p:cNvSpPr txBox="1"/>
          <p:nvPr>
            <p:ph type="sldNum" sz="quarter" idx="2"/>
          </p:nvPr>
        </p:nvSpPr>
        <p:spPr>
          <a:xfrm>
            <a:off x="11987441" y="11525250"/>
            <a:ext cx="399593" cy="410999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2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大標題文字"/>
          <p:cNvSpPr txBox="1"/>
          <p:nvPr>
            <p:ph type="title"/>
          </p:nvPr>
        </p:nvSpPr>
        <p:spPr>
          <a:xfrm>
            <a:off x="4381499" y="3667125"/>
            <a:ext cx="15621001" cy="3486151"/>
          </a:xfrm>
          <a:prstGeom prst="rect">
            <a:avLst/>
          </a:prstGeom>
        </p:spPr>
        <p:txBody>
          <a:bodyPr lIns="38100" tIns="38100" rIns="38100" bIns="38100" anchor="b"/>
          <a:lstStyle>
            <a:lvl1pPr>
              <a:defRPr sz="10800"/>
            </a:lvl1pPr>
          </a:lstStyle>
          <a:p>
            <a:pPr/>
            <a:r>
              <a:t>大標題文字</a:t>
            </a:r>
          </a:p>
        </p:txBody>
      </p:sp>
      <p:sp>
        <p:nvSpPr>
          <p:cNvPr id="156" name="內文層級一…"/>
          <p:cNvSpPr txBox="1"/>
          <p:nvPr>
            <p:ph type="body" sz="quarter" idx="1"/>
          </p:nvPr>
        </p:nvSpPr>
        <p:spPr>
          <a:xfrm>
            <a:off x="4483099" y="7146925"/>
            <a:ext cx="15621001" cy="803573"/>
          </a:xfrm>
          <a:prstGeom prst="rect">
            <a:avLst/>
          </a:prstGeom>
        </p:spPr>
        <p:txBody>
          <a:bodyPr lIns="38100" tIns="38100" rIns="38100" bIns="38100" anchor="t"/>
          <a:lstStyle>
            <a:lvl1pPr marL="0" indent="0" algn="ctr">
              <a:spcBef>
                <a:spcPts val="0"/>
              </a:spcBef>
              <a:buSzTx/>
              <a:buNone/>
              <a:defRPr b="1" sz="126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9200">
                <a:solidFill>
                  <a:srgbClr val="FFFFFF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157" name="幻燈片編號"/>
          <p:cNvSpPr txBox="1"/>
          <p:nvPr>
            <p:ph type="sldNum" sz="quarter" idx="2"/>
          </p:nvPr>
        </p:nvSpPr>
        <p:spPr>
          <a:xfrm>
            <a:off x="11987441" y="11525250"/>
            <a:ext cx="399593" cy="410999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22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項目符號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內文層級一…"/>
          <p:cNvSpPr txBox="1"/>
          <p:nvPr>
            <p:ph type="body" idx="1"/>
          </p:nvPr>
        </p:nvSpPr>
        <p:spPr>
          <a:xfrm>
            <a:off x="1689100" y="1090590"/>
            <a:ext cx="21005800" cy="10160001"/>
          </a:xfrm>
          <a:prstGeom prst="rect">
            <a:avLst/>
          </a:prstGeom>
        </p:spPr>
        <p:txBody>
          <a:bodyPr/>
          <a:lstStyle>
            <a:lvl1pPr marL="71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1pPr>
            <a:lvl2pPr marL="134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2pPr>
            <a:lvl3pPr marL="198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3pPr>
            <a:lvl4pPr marL="261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4pPr>
            <a:lvl5pPr marL="325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pic>
        <p:nvPicPr>
          <p:cNvPr id="165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7292" y="12275218"/>
            <a:ext cx="3169416" cy="828880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水平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"/>
          <p:cNvSpPr/>
          <p:nvPr/>
        </p:nvSpPr>
        <p:spPr>
          <a:xfrm>
            <a:off x="13741586" y="-36046"/>
            <a:ext cx="10662841" cy="13788092"/>
          </a:xfrm>
          <a:prstGeom prst="rect">
            <a:avLst/>
          </a:pr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BBE84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" name="影像"/>
          <p:cNvSpPr/>
          <p:nvPr>
            <p:ph type="pic" idx="21"/>
          </p:nvPr>
        </p:nvSpPr>
        <p:spPr>
          <a:xfrm>
            <a:off x="5534006" y="972286"/>
            <a:ext cx="17648078" cy="1177151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3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水平 cop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"/>
          <p:cNvSpPr/>
          <p:nvPr/>
        </p:nvSpPr>
        <p:spPr>
          <a:xfrm>
            <a:off x="13741586" y="-36046"/>
            <a:ext cx="10662841" cy="13788092"/>
          </a:xfrm>
          <a:prstGeom prst="rect">
            <a:avLst/>
          </a:prstGeom>
          <a:solidFill>
            <a:srgbClr val="0571A2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0571A2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1" name="影像"/>
          <p:cNvSpPr/>
          <p:nvPr>
            <p:ph type="pic" idx="21"/>
          </p:nvPr>
        </p:nvSpPr>
        <p:spPr>
          <a:xfrm>
            <a:off x="5534006" y="972286"/>
            <a:ext cx="17648078" cy="1177151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2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 - 中央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大標題文字"/>
          <p:cNvSpPr txBox="1"/>
          <p:nvPr>
            <p:ph type="title"/>
          </p:nvPr>
        </p:nvSpPr>
        <p:spPr>
          <a:xfrm>
            <a:off x="1778000" y="-712122"/>
            <a:ext cx="20828000" cy="46482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sp>
        <p:nvSpPr>
          <p:cNvPr id="40" name="三角形"/>
          <p:cNvSpPr/>
          <p:nvPr/>
        </p:nvSpPr>
        <p:spPr>
          <a:xfrm>
            <a:off x="20307275" y="9628013"/>
            <a:ext cx="4106863" cy="41068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4ED3A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41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36936" y="10557674"/>
            <a:ext cx="2247541" cy="2247542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大標題文字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大標題文字</a:t>
            </a:r>
          </a:p>
        </p:txBody>
      </p:sp>
      <p:sp>
        <p:nvSpPr>
          <p:cNvPr id="50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大標題 - 上方 copy">
    <p:bg>
      <p:bgPr>
        <a:solidFill>
          <a:srgbClr val="4ED3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大標題文字"/>
          <p:cNvSpPr txBox="1"/>
          <p:nvPr>
            <p:ph type="title"/>
          </p:nvPr>
        </p:nvSpPr>
        <p:spPr>
          <a:xfrm>
            <a:off x="1869997" y="355600"/>
            <a:ext cx="21005801" cy="2286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571A2"/>
                </a:solidFill>
              </a:defRPr>
            </a:lvl1pPr>
          </a:lstStyle>
          <a:p>
            <a:pPr/>
            <a:r>
              <a:t>大標題文字</a:t>
            </a:r>
          </a:p>
        </p:txBody>
      </p:sp>
      <p:pic>
        <p:nvPicPr>
          <p:cNvPr id="58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7293" y="12275218"/>
            <a:ext cx="3169414" cy="82887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項目符號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內文層級一…"/>
          <p:cNvSpPr txBox="1"/>
          <p:nvPr>
            <p:ph type="body" idx="1"/>
          </p:nvPr>
        </p:nvSpPr>
        <p:spPr>
          <a:xfrm>
            <a:off x="1689100" y="1090590"/>
            <a:ext cx="21005800" cy="10160001"/>
          </a:xfrm>
          <a:prstGeom prst="rect">
            <a:avLst/>
          </a:prstGeom>
        </p:spPr>
        <p:txBody>
          <a:bodyPr/>
          <a:lstStyle>
            <a:lvl1pPr marL="71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1pPr>
            <a:lvl2pPr marL="134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2pPr>
            <a:lvl3pPr marL="198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3pPr>
            <a:lvl4pPr marL="2619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4pPr>
            <a:lvl5pPr marL="3254375" indent="-714375">
              <a:spcBef>
                <a:spcPts val="0"/>
              </a:spcBef>
              <a:defRPr b="1" sz="7900">
                <a:solidFill>
                  <a:srgbClr val="0571A2"/>
                </a:solidFill>
              </a:defRPr>
            </a:lvl5pPr>
          </a:lstStyle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pic>
        <p:nvPicPr>
          <p:cNvPr id="67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07293" y="12275218"/>
            <a:ext cx="3169414" cy="828878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直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影像"/>
          <p:cNvSpPr/>
          <p:nvPr>
            <p:ph type="pic" idx="21"/>
          </p:nvPr>
        </p:nvSpPr>
        <p:spPr>
          <a:xfrm>
            <a:off x="4800845" y="2889930"/>
            <a:ext cx="14591862" cy="972790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76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照片 - 直式 copy">
    <p:bg>
      <p:bgPr>
        <a:solidFill>
          <a:srgbClr val="4ED3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影像"/>
          <p:cNvSpPr/>
          <p:nvPr>
            <p:ph type="pic" idx="21"/>
          </p:nvPr>
        </p:nvSpPr>
        <p:spPr>
          <a:xfrm>
            <a:off x="4800845" y="2889930"/>
            <a:ext cx="14591862" cy="972790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幻燈片編號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571A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大標題文字"/>
          <p:cNvSpPr txBox="1"/>
          <p:nvPr>
            <p:ph type="title"/>
          </p:nvPr>
        </p:nvSpPr>
        <p:spPr>
          <a:xfrm>
            <a:off x="1689100" y="717394"/>
            <a:ext cx="21005800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大標題文字</a:t>
            </a:r>
          </a:p>
        </p:txBody>
      </p:sp>
      <p:pic>
        <p:nvPicPr>
          <p:cNvPr id="3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4766" y="12467794"/>
            <a:ext cx="2474468" cy="647133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內文層級一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5" name="幻燈片編號"/>
          <p:cNvSpPr txBox="1"/>
          <p:nvPr>
            <p:ph type="sldNum" sz="quarter" idx="2"/>
          </p:nvPr>
        </p:nvSpPr>
        <p:spPr>
          <a:xfrm>
            <a:off x="11959031" y="13081000"/>
            <a:ext cx="453238" cy="4610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</p:sldLayoutIdLst>
  <p:transition xmlns:p14="http://schemas.microsoft.com/office/powerpoint/2010/main" spd="med" advClick="1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4ED3A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podcasts.apple.com/us/podcast/clec-james-%E6%BC%AB%E8%AB%87/id6798136771?l=zh-Hant-TW" TargetMode="External"/><Relationship Id="rId3" Type="http://schemas.openxmlformats.org/officeDocument/2006/relationships/hyperlink" Target="https://open.spotify.com/show/0341y5vfK57DF4zMsbAmDL?si=VHpIYpmcSXyw1h_BLxI3Nw" TargetMode="Externa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x.com/clec168" TargetMode="External"/><Relationship Id="rId3" Type="http://schemas.openxmlformats.org/officeDocument/2006/relationships/hyperlink" Target="https://clec168.com/video" TargetMode="External"/><Relationship Id="rId4" Type="http://schemas.openxmlformats.org/officeDocument/2006/relationships/hyperlink" Target="https://clec168.com" TargetMode="Externa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u.pc.cd/Mx3italK" TargetMode="External"/><Relationship Id="rId3" Type="http://schemas.openxmlformats.org/officeDocument/2006/relationships/hyperlink" Target="https://u.pcloud.link/publink/show?code=Mx3italK" TargetMode="External"/><Relationship Id="rId4" Type="http://schemas.openxmlformats.org/officeDocument/2006/relationships/hyperlink" Target="https://u.pcloud.link/publink/show?code=kZHbTr5ZoHoc9XwCqkXalpr17rjG2keBGvBX" TargetMode="External"/><Relationship Id="rId5" Type="http://schemas.openxmlformats.org/officeDocument/2006/relationships/hyperlink" Target="https://pse.is/9cal8x" TargetMode="External"/><Relationship Id="rId6" Type="http://schemas.openxmlformats.org/officeDocument/2006/relationships/hyperlink" Target="https://u.pcloud.link/publink/show?code=kZQbTr5ZE2GWjjajXERLzYfWVMTIPQccDmRy" TargetMode="Externa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mailto:clec.hq.director@gmail.com" TargetMode="Externa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CLEC168.COM" TargetMode="External"/><Relationship Id="rId3" Type="http://schemas.openxmlformats.org/officeDocument/2006/relationships/hyperlink" Target="https://clec168.com/qqq-returns" TargetMode="Externa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x.com/CLEC168/status/2071585566735700473/video/1?s=66" TargetMode="Externa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LEC James 漫談…"/>
          <p:cNvSpPr txBox="1"/>
          <p:nvPr>
            <p:ph type="body" idx="1"/>
          </p:nvPr>
        </p:nvSpPr>
        <p:spPr>
          <a:xfrm>
            <a:off x="1689100" y="1090590"/>
            <a:ext cx="21005800" cy="9544316"/>
          </a:xfrm>
          <a:prstGeom prst="rect">
            <a:avLst/>
          </a:prstGeom>
        </p:spPr>
        <p:txBody>
          <a:bodyPr/>
          <a:lstStyle/>
          <a:p>
            <a:pPr marL="521493" indent="-521493" defTabSz="602615">
              <a:defRPr sz="5767"/>
            </a:pPr>
            <a:r>
              <a:t>CLEC James 漫談</a:t>
            </a:r>
          </a:p>
          <a:p>
            <a:pPr marL="521493" indent="-521493" defTabSz="602615">
              <a:defRPr sz="5767"/>
            </a:pPr>
            <a:r>
              <a:t>James</a:t>
            </a:r>
          </a:p>
          <a:p>
            <a:pPr marL="521493" indent="-521493" defTabSz="602615">
              <a:defRPr sz="5767"/>
            </a:pPr>
            <a:r>
              <a:t>在Apple Podcast上聆聽：</a:t>
            </a:r>
          </a:p>
          <a:p>
            <a:pPr marL="521493" indent="-521493" defTabSz="602615">
              <a:defRPr sz="5767"/>
            </a:pPr>
            <a:r>
              <a:rPr u="sng">
                <a:hlinkClick r:id="rId2" invalidUrl="" action="" tgtFrame="" tooltip="" history="1" highlightClick="0" endSnd="0"/>
              </a:rPr>
              <a:t>https://podcasts.apple.com/us/podcast/clec-james-%E6%BC%AB%E8%AB%87/id6798136771?l=zh-Hant-TW</a:t>
            </a:r>
          </a:p>
          <a:p>
            <a:pPr marL="521493" indent="-521493" defTabSz="602615">
              <a:defRPr sz="5767"/>
            </a:pPr>
          </a:p>
          <a:p>
            <a:pPr marL="521493" indent="-521493" defTabSz="602615">
              <a:defRPr sz="5767"/>
            </a:pPr>
            <a:r>
              <a:t>Spotify CLEC James 漫談</a:t>
            </a:r>
          </a:p>
          <a:p>
            <a:pPr marL="521493" indent="-521493" defTabSz="602615">
              <a:defRPr sz="5767"/>
            </a:pPr>
            <a:r>
              <a:rPr u="sng">
                <a:hlinkClick r:id="rId3" invalidUrl="" action="" tgtFrame="" tooltip="" history="1" highlightClick="0" endSnd="0"/>
              </a:rPr>
              <a:t>https://open.spotify.com/show/0341y5vfK57DF4zMsbAmDL?si=VHpIYpmcSXyw1h_BLxI3Nw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投資不需要知道很多，以下的不要問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42937" indent="-642937" defTabSz="742950">
              <a:defRPr sz="7110"/>
            </a:pPr>
            <a:r>
              <a:t>投資不需要知道很多，以下的不要問：</a:t>
            </a:r>
          </a:p>
          <a:p>
            <a:pPr lvl="1" marL="1214437" indent="-642937" defTabSz="742950">
              <a:defRPr sz="7110"/>
            </a:pPr>
            <a:r>
              <a:t>不要問個股。也不要問我沒提的其他標的。</a:t>
            </a:r>
          </a:p>
          <a:p>
            <a:pPr lvl="1" marL="1214437" indent="-642937" defTabSz="742950">
              <a:defRPr sz="7110"/>
            </a:pPr>
            <a:r>
              <a:t>不要問何時買？不要問何時賣？</a:t>
            </a:r>
          </a:p>
          <a:p>
            <a:pPr lvl="1" marL="1214437" indent="-642937" defTabSz="742950">
              <a:defRPr sz="7110"/>
            </a:pPr>
            <a:r>
              <a:t>不要問什麼時候會下跌？不要問何時會上漲？</a:t>
            </a:r>
          </a:p>
          <a:p>
            <a:pPr lvl="1" marL="1214437" indent="-642937" defTabSz="742950">
              <a:defRPr sz="7110"/>
            </a:pPr>
            <a:r>
              <a:t>不要問還會跌嗎？不要問會跌到哪？</a:t>
            </a:r>
          </a:p>
          <a:p>
            <a:pPr lvl="1" marL="1214437" indent="-642937" defTabSz="742950">
              <a:defRPr sz="7110"/>
            </a:pPr>
            <a:r>
              <a:t>不要問還會漲嗎？不要問會漲到哪？</a:t>
            </a:r>
          </a:p>
          <a:p>
            <a:pPr marL="642937" indent="-642937" defTabSz="742950">
              <a:defRPr sz="7110"/>
            </a:pPr>
            <a:r>
              <a:t>投資不是懂越多越好，有錢就買，打死不賣，才是關鍵重點。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最新影片、貼文與最新消息請到 X（Twitter）…"/>
          <p:cNvSpPr txBox="1"/>
          <p:nvPr>
            <p:ph type="body" idx="1"/>
          </p:nvPr>
        </p:nvSpPr>
        <p:spPr>
          <a:xfrm>
            <a:off x="1689100" y="1203629"/>
            <a:ext cx="21005801" cy="10160001"/>
          </a:xfrm>
          <a:prstGeom prst="rect">
            <a:avLst/>
          </a:prstGeom>
        </p:spPr>
        <p:txBody>
          <a:bodyPr/>
          <a:lstStyle/>
          <a:p>
            <a:pPr marL="378618" indent="-378618" defTabSz="437514">
              <a:defRPr sz="4187"/>
            </a:pPr>
            <a:r>
              <a:t>最新影片、貼文與最新消息請到 X（Twitter）</a:t>
            </a:r>
          </a:p>
          <a:p>
            <a:pPr marL="378618" indent="-378618" defTabSz="437514">
              <a:defRPr sz="4187"/>
            </a:pPr>
            <a:r>
              <a:rPr u="sng">
                <a:hlinkClick r:id="rId2" invalidUrl="" action="" tgtFrame="" tooltip="" history="1" highlightClick="0" endSnd="0"/>
              </a:rPr>
              <a:t>https://x.com/clec168</a:t>
            </a:r>
          </a:p>
          <a:p>
            <a:pPr marL="378618" indent="-378618" defTabSz="437514">
              <a:defRPr sz="4187"/>
            </a:pPr>
          </a:p>
          <a:p>
            <a:pPr marL="378618" indent="-378618" defTabSz="437514">
              <a:defRPr sz="4187"/>
            </a:pPr>
            <a:r>
              <a:t>點以下連結直接在 https://clec168.com 看最新影片</a:t>
            </a:r>
          </a:p>
          <a:p>
            <a:pPr marL="378618" indent="-378618" defTabSz="437514">
              <a:defRPr sz="4187"/>
            </a:pPr>
            <a:r>
              <a:rPr u="sng">
                <a:hlinkClick r:id="rId3" invalidUrl="" action="" tgtFrame="" tooltip="" history="1" highlightClick="0" endSnd="0"/>
              </a:rPr>
              <a:t>https://clec168.com/video</a:t>
            </a:r>
          </a:p>
          <a:p>
            <a:pPr marL="378618" indent="-378618" defTabSz="437514">
              <a:defRPr sz="4187"/>
            </a:pPr>
          </a:p>
          <a:p>
            <a:pPr marL="378618" indent="-378618" defTabSz="437514">
              <a:defRPr sz="4187"/>
            </a:pPr>
            <a:r>
              <a:t>CLEC投資理財 最新網頁，匯集相當多clec 個平台資訊於一個網站，大家可以進網頁發現新資訊！</a:t>
            </a:r>
          </a:p>
          <a:p>
            <a:pPr marL="378618" indent="-378618" defTabSz="437514">
              <a:defRPr sz="4187"/>
            </a:pPr>
            <a:r>
              <a:t>(右上角可以選語言）</a:t>
            </a:r>
          </a:p>
          <a:p>
            <a:pPr marL="378618" indent="-378618" defTabSz="437514">
              <a:defRPr sz="4187"/>
            </a:pPr>
            <a:r>
              <a:rPr u="sng">
                <a:hlinkClick r:id="rId4" invalidUrl="" action="" tgtFrame="" tooltip="" history="1" highlightClick="0" endSnd="0"/>
              </a:rPr>
              <a:t>https://clec168.com</a:t>
            </a:r>
          </a:p>
          <a:p>
            <a:pPr marL="378618" indent="-378618" defTabSz="437514">
              <a:defRPr sz="4187"/>
            </a:pPr>
          </a:p>
          <a:p>
            <a:pPr marL="378618" indent="-378618" defTabSz="437514">
              <a:defRPr sz="4187"/>
            </a:pPr>
            <a:r>
              <a:t>以下“CLEC168投資理財”B站频道的最新进展：</a:t>
            </a:r>
          </a:p>
          <a:p>
            <a:pPr marL="378618" indent="-378618" defTabSz="437514">
              <a:defRPr sz="4187"/>
            </a:pPr>
            <a:r>
              <a:t>频道已初步建立，可以看到所有影片、文章與James 漫談（链接：https://space.bilibili.com/473957263 ）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分為兩個資料夾「簡報講義」與「教學資料」，目前權限開放「檢視」、「下載」給知道連結的學員：…"/>
          <p:cNvSpPr txBox="1"/>
          <p:nvPr>
            <p:ph type="body" idx="1"/>
          </p:nvPr>
        </p:nvSpPr>
        <p:spPr>
          <a:xfrm>
            <a:off x="1689100" y="890134"/>
            <a:ext cx="22051034" cy="10160001"/>
          </a:xfrm>
          <a:prstGeom prst="rect">
            <a:avLst/>
          </a:prstGeom>
        </p:spPr>
        <p:txBody>
          <a:bodyPr/>
          <a:lstStyle/>
          <a:p>
            <a:pPr marL="335756" indent="-335756" defTabSz="387984">
              <a:defRPr sz="3713"/>
            </a:pPr>
            <a:r>
              <a:t>分為兩個資料夾「簡報講義」與「教學資料」，目前權限開放「檢視」、「下載」給知道連結的學員：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這是短網址，連結相同位置</a:t>
            </a:r>
          </a:p>
          <a:p>
            <a:pPr marL="335756" indent="-335756" defTabSz="387984">
              <a:defRPr sz="3713"/>
            </a:pPr>
            <a:r>
              <a:rPr u="sng">
                <a:hlinkClick r:id="rId2" invalidUrl="" action="" tgtFrame="" tooltip="" history="1" highlightClick="0" endSnd="0"/>
              </a:rPr>
              <a:t>http://u.pc.cd/Mx3italK</a:t>
            </a:r>
          </a:p>
          <a:p>
            <a:pPr marL="335756" indent="-335756" defTabSz="387984">
              <a:defRPr sz="3713"/>
            </a:pPr>
            <a:r>
              <a:rPr u="sng">
                <a:hlinkClick r:id="rId3" invalidUrl="" action="" tgtFrame="" tooltip="" history="1" highlightClick="0" endSnd="0"/>
              </a:rPr>
              <a:t>https://u.pcloud.link/publink/show?code=Mx3italK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分為兩個資料夾</a:t>
            </a:r>
          </a:p>
          <a:p>
            <a:pPr marL="335756" indent="-335756" defTabSz="387984">
              <a:defRPr sz="3713"/>
            </a:pPr>
            <a:r>
              <a:t>「簡報講義」短連結 https://pse.is/9cal8k</a:t>
            </a:r>
          </a:p>
          <a:p>
            <a:pPr marL="335756" indent="-335756" defTabSz="387984">
              <a:defRPr sz="3713"/>
            </a:pPr>
            <a:r>
              <a:t>長連結： </a:t>
            </a:r>
            <a:r>
              <a:rPr u="sng">
                <a:hlinkClick r:id="rId4" invalidUrl="" action="" tgtFrame="" tooltip="" history="1" highlightClick="0" endSnd="0"/>
              </a:rPr>
              <a:t>https://u.pcloud.link/publink/show?code=kZHbTr5ZoHoc9XwCqkXalpr17rjG2keBGvBX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「教學資料」短連結 </a:t>
            </a:r>
            <a:r>
              <a:rPr u="sng">
                <a:hlinkClick r:id="rId5" invalidUrl="" action="" tgtFrame="" tooltip="" history="1" highlightClick="0" endSnd="0"/>
              </a:rPr>
              <a:t>https://pse.is/9cal8x</a:t>
            </a:r>
          </a:p>
          <a:p>
            <a:pPr marL="335756" indent="-335756" defTabSz="387984">
              <a:defRPr sz="3713"/>
            </a:pPr>
            <a:r>
              <a:t>長連結： </a:t>
            </a:r>
            <a:r>
              <a:rPr u="sng">
                <a:hlinkClick r:id="rId6" invalidUrl="" action="" tgtFrame="" tooltip="" history="1" highlightClick="0" endSnd="0"/>
              </a:rPr>
              <a:t>https://u.pcloud.link/publink/show?code=kZQbTr5ZE2GWjjajXERLzYfWVMTIPQccDmRy</a:t>
            </a:r>
          </a:p>
          <a:p>
            <a:pPr marL="335756" indent="-335756" defTabSz="387984">
              <a:defRPr sz="3713"/>
            </a:pPr>
          </a:p>
          <a:p>
            <a:pPr marL="335756" indent="-335756" defTabSz="387984">
              <a:defRPr sz="3713"/>
            </a:pPr>
            <a:r>
              <a:t>無需註冊，在大陸的朋友一樣可以正常下載。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有問題可以在X平台 臉書留言，或寫Email 給我！clec.hq.director@gmail.com 。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有問題可以在X平台 臉書留言，或寫Email 給我！</a:t>
            </a:r>
            <a:r>
              <a:rPr u="sng">
                <a:hlinkClick r:id="rId2" invalidUrl="" action="" tgtFrame="" tooltip="" history="1" highlightClick="0" endSnd="0"/>
              </a:rPr>
              <a:t>clec.hq.director@gmail.com</a:t>
            </a:r>
            <a:r>
              <a:t> 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市場震盪於我無關！…"/>
          <p:cNvSpPr txBox="1"/>
          <p:nvPr>
            <p:ph type="body" idx="4294967295"/>
          </p:nvPr>
        </p:nvSpPr>
        <p:spPr>
          <a:xfrm>
            <a:off x="1278521" y="2663777"/>
            <a:ext cx="16322191" cy="10049395"/>
          </a:xfrm>
          <a:prstGeom prst="rect">
            <a:avLst/>
          </a:prstGeom>
        </p:spPr>
        <p:txBody>
          <a:bodyPr lIns="71437" tIns="71437" rIns="71437" bIns="71437"/>
          <a:lstStyle/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市場震盪於我無關！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國際局勢與我無關！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市場分析與我無關！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財務報表與我無關！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經濟局勢與我無關！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所有一切與我無關！</a:t>
            </a:r>
          </a:p>
          <a:p>
            <a:pPr marL="786923" indent="-786923" defTabSz="562994">
              <a:spcBef>
                <a:spcPts val="4000"/>
              </a:spcBef>
              <a:buSzPct val="145000"/>
              <a:defRPr sz="5518">
                <a:solidFill>
                  <a:srgbClr val="056FA0"/>
                </a:solidFill>
              </a:defRPr>
            </a:pPr>
            <a:r>
              <a:t>無視市場聲色起伏！</a:t>
            </a:r>
          </a:p>
        </p:txBody>
      </p:sp>
      <p:sp>
        <p:nvSpPr>
          <p:cNvPr id="206" name="`"/>
          <p:cNvSpPr txBox="1"/>
          <p:nvPr>
            <p:ph type="title"/>
          </p:nvPr>
        </p:nvSpPr>
        <p:spPr>
          <a:xfrm>
            <a:off x="4524785" y="200235"/>
            <a:ext cx="15609095" cy="2202290"/>
          </a:xfrm>
          <a:prstGeom prst="rect">
            <a:avLst/>
          </a:prstGeom>
        </p:spPr>
        <p:txBody>
          <a:bodyPr lIns="71437" tIns="71437" rIns="71437" bIns="71437"/>
          <a:lstStyle>
            <a:lvl1pPr defTabSz="821531">
              <a:defRPr sz="11200">
                <a:solidFill>
                  <a:srgbClr val="056FA0"/>
                </a:solidFill>
              </a:defRPr>
            </a:lvl1pPr>
          </a:lstStyle>
          <a:p>
            <a:pPr/>
            <a:r>
              <a:t>`</a:t>
            </a:r>
          </a:p>
        </p:txBody>
      </p:sp>
      <p:grpSp>
        <p:nvGrpSpPr>
          <p:cNvPr id="210" name="群組 6"/>
          <p:cNvGrpSpPr/>
          <p:nvPr/>
        </p:nvGrpSpPr>
        <p:grpSpPr>
          <a:xfrm>
            <a:off x="8941483" y="2963403"/>
            <a:ext cx="15077755" cy="9450143"/>
            <a:chOff x="0" y="0"/>
            <a:chExt cx="15077754" cy="9450142"/>
          </a:xfrm>
        </p:grpSpPr>
        <p:pic>
          <p:nvPicPr>
            <p:cNvPr id="207" name="影像" descr="影像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0"/>
              <a:ext cx="15077755" cy="9450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8" name="文字方塊 4"/>
            <p:cNvSpPr txBox="1"/>
            <p:nvPr/>
          </p:nvSpPr>
          <p:spPr>
            <a:xfrm>
              <a:off x="5492746" y="5292390"/>
              <a:ext cx="1507190" cy="1948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4400"/>
              </a:lvl1pPr>
            </a:lstStyle>
            <a:p>
              <a:pPr/>
              <a:r>
                <a:t>安</a:t>
              </a:r>
            </a:p>
          </p:txBody>
        </p:sp>
        <p:sp>
          <p:nvSpPr>
            <p:cNvPr id="209" name="文字方塊 5"/>
            <p:cNvSpPr txBox="1"/>
            <p:nvPr/>
          </p:nvSpPr>
          <p:spPr>
            <a:xfrm>
              <a:off x="9314423" y="5334780"/>
              <a:ext cx="1507190" cy="19483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 defTabSz="821531">
                <a:defRPr sz="4400"/>
              </a:lvl1pPr>
            </a:lstStyle>
            <a:p>
              <a:pPr/>
              <a:r>
                <a:t>心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7" dur="500"/>
                                        <p:tgtEl>
                                          <p:spTgt spid="20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0" dur="500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5" dur="500"/>
                                        <p:tgtEl>
                                          <p:spTgt spid="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0" dur="500"/>
                                        <p:tgtEl>
                                          <p:spTgt spid="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5" dur="500"/>
                                        <p:tgtEl>
                                          <p:spTgt spid="2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0" dur="500"/>
                                        <p:tgtEl>
                                          <p:spTgt spid="2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5" dur="500"/>
                                        <p:tgtEl>
                                          <p:spTgt spid="2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40" dur="500"/>
                                        <p:tgtEl>
                                          <p:spTgt spid="2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免責宣告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55600">
              <a:defRPr b="1" sz="8300">
                <a:solidFill>
                  <a:srgbClr val="056FA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免責宣告</a:t>
            </a:r>
          </a:p>
        </p:txBody>
      </p:sp>
      <p:sp>
        <p:nvSpPr>
          <p:cNvPr id="213" name="自2023年7月起，我們已開始註銷「CLEC 教育學院」公司登記與非營利組織程序，並將所有名稱更改為「CLEC 投資理財頻道」，原為「CLEC 投資理財教育學院」。還是會用CLEC ，提醒大家，除非為James Chen本人，否則與我們無關，請勿受騙。…"/>
          <p:cNvSpPr txBox="1"/>
          <p:nvPr>
            <p:ph type="body" idx="1"/>
          </p:nvPr>
        </p:nvSpPr>
        <p:spPr>
          <a:xfrm>
            <a:off x="1689100" y="2921902"/>
            <a:ext cx="21005800" cy="10024747"/>
          </a:xfrm>
          <a:prstGeom prst="rect">
            <a:avLst/>
          </a:prstGeom>
        </p:spPr>
        <p:txBody>
          <a:bodyPr/>
          <a:lstStyle/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自2023年7月起，我們已開始註銷「CLEC 教育學院」公司登記與非營利組織程序，並將所有名稱更改為「CLEC 投資理財頻道」，原為「CLEC 投資理財教育學院」。還是會用CLEC ，提醒大家，除非為James Chen本人，否則與我們無關，請勿受騙。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我們影片及相關內容僅供教育目的，無營利行為。我們沒有任何討論群組或社團，如果有人邀请您加入，請小心詐騙。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我們近二十多年來一直致力於義務教學，</a:t>
            </a:r>
            <a:r>
              <a:rPr b="1" u="sng">
                <a:solidFill>
                  <a:srgbClr val="316F9E"/>
                </a:solidFill>
              </a:rPr>
              <a:t>從未從中獲利</a:t>
            </a:r>
            <a:r>
              <a:t>。請勿相信任何收費的投資建議。雖然YouTube影片可能出現廣告，但這不是我們所能控制，也不會從中獲利。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我們提供的所有資訊僅為個人經驗分享，並非專業投資顧問（Certified Financial Advisor/Planner）建議。投資決策應基於個人研究，不應僅依賴影片內容。</a:t>
            </a:r>
          </a:p>
          <a:p>
            <a:pPr marL="0" indent="0" defTabSz="511809">
              <a:spcBef>
                <a:spcPts val="3600"/>
              </a:spcBef>
              <a:buSzTx/>
              <a:buNone/>
              <a:defRPr sz="3720">
                <a:solidFill>
                  <a:srgbClr val="000000"/>
                </a:solidFill>
              </a:defRPr>
            </a:pPr>
            <a:r>
              <a:t>投資風險高，可能導致重大損失。如果您無法承受短期內超過10%的虧損或幾年內超過20%的下跌，　　　則建議不要投資。請注意自己的現金流安全，並充分理解我們的投資哲學後再行動。投資需謹慎，　　　　所有決策均需自行負責。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投資者永遠極度樂觀！…"/>
          <p:cNvSpPr txBox="1"/>
          <p:nvPr>
            <p:ph type="body" idx="1"/>
          </p:nvPr>
        </p:nvSpPr>
        <p:spPr>
          <a:xfrm>
            <a:off x="1898368" y="684463"/>
            <a:ext cx="21005801" cy="12189914"/>
          </a:xfrm>
          <a:prstGeom prst="rect">
            <a:avLst/>
          </a:prstGeom>
        </p:spPr>
        <p:txBody>
          <a:bodyPr/>
          <a:lstStyle/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投資者永遠極度樂觀！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投資者永遠迎向陽光！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市場終將上漲！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投資需要忍耐！</a:t>
            </a:r>
          </a:p>
          <a:p>
            <a:pPr marL="0" indent="0" algn="ctr" defTabSz="808990">
              <a:spcBef>
                <a:spcPts val="5700"/>
              </a:spcBef>
              <a:buSzTx/>
              <a:buNone/>
              <a:defRPr b="1" sz="10192"/>
            </a:pPr>
            <a:r>
              <a:t>財富值得等待！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追蹤、留言、❤️、轉發分享…"/>
          <p:cNvSpPr txBox="1"/>
          <p:nvPr>
            <p:ph type="title"/>
          </p:nvPr>
        </p:nvSpPr>
        <p:spPr>
          <a:xfrm>
            <a:off x="480807" y="1455216"/>
            <a:ext cx="20806526" cy="9524197"/>
          </a:xfrm>
          <a:prstGeom prst="rect">
            <a:avLst/>
          </a:prstGeom>
        </p:spPr>
        <p:txBody>
          <a:bodyPr lIns="71437" tIns="71437" rIns="71437" bIns="71437"/>
          <a:lstStyle/>
          <a:p>
            <a:pPr defTabSz="1160859">
              <a:lnSpc>
                <a:spcPct val="80000"/>
              </a:lnSpc>
              <a:defRPr spc="-77" sz="7700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追蹤、留言、❤️、轉發分享</a:t>
            </a:r>
          </a:p>
          <a:p>
            <a:pPr defTabSz="1160859">
              <a:lnSpc>
                <a:spcPct val="80000"/>
              </a:lnSpc>
              <a:defRPr spc="-77" sz="7700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Apple Podcast 記得給五顆 ⭐️</a:t>
            </a:r>
          </a:p>
          <a:p>
            <a:pPr defTabSz="1160859">
              <a:lnSpc>
                <a:spcPct val="80000"/>
              </a:lnSpc>
              <a:defRPr spc="-77" sz="7700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pPr>
            <a:r>
              <a:t>訂閱才能收到市場即時訊息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市場…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市場</a:t>
            </a:r>
          </a:p>
          <a:p>
            <a:pPr/>
            <a:r>
              <a:t>永遠持續上漲</a:t>
            </a:r>
          </a:p>
        </p:txBody>
      </p:sp>
      <p:sp>
        <p:nvSpPr>
          <p:cNvPr id="220" name="只漲不跌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 defTabSz="346709">
              <a:defRPr sz="5334"/>
            </a:lvl1pPr>
          </a:lstStyle>
          <a:p>
            <a:pPr/>
            <a:r>
              <a:t>只漲不跌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小心詐騙！‼️⚠️"/>
          <p:cNvSpPr txBox="1"/>
          <p:nvPr>
            <p:ph type="title"/>
          </p:nvPr>
        </p:nvSpPr>
        <p:spPr>
          <a:xfrm>
            <a:off x="1778000" y="491319"/>
            <a:ext cx="20828000" cy="3130465"/>
          </a:xfrm>
          <a:prstGeom prst="rect">
            <a:avLst/>
          </a:prstGeom>
        </p:spPr>
        <p:txBody>
          <a:bodyPr/>
          <a:lstStyle/>
          <a:p>
            <a:pPr/>
            <a:r>
              <a:t>小心詐騙！‼️⚠️</a:t>
            </a:r>
          </a:p>
        </p:txBody>
      </p:sp>
      <p:sp>
        <p:nvSpPr>
          <p:cNvPr id="223" name="‼️⚠️小心有人冒用我們的名字！在此留言貼文，我們沒有 WhatsApp 帳戶，也不會邀你入群，沒有個股投資，更不會提醒交易入場點和出場點！小心詐騙！‼️⚠️"/>
          <p:cNvSpPr txBox="1"/>
          <p:nvPr>
            <p:ph type="body" idx="4294967295"/>
          </p:nvPr>
        </p:nvSpPr>
        <p:spPr>
          <a:xfrm>
            <a:off x="2144226" y="2551153"/>
            <a:ext cx="20095548" cy="10160001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  <a:defRPr b="1" sz="7900">
                <a:solidFill>
                  <a:srgbClr val="0571A2"/>
                </a:solidFill>
              </a:defRPr>
            </a:lvl1pPr>
          </a:lstStyle>
          <a:p>
            <a:pPr/>
            <a:r>
              <a:t>‼️⚠️小心有人冒用我們的名字！在此留言貼文，我們沒有 WhatsApp 帳戶，也不會邀你入群，沒有個股投資，更不會提醒交易入場點和出場點！小心詐騙！‼️⚠️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LEC168.COM…"/>
          <p:cNvSpPr txBox="1"/>
          <p:nvPr>
            <p:ph type="body" idx="1"/>
          </p:nvPr>
        </p:nvSpPr>
        <p:spPr>
          <a:xfrm>
            <a:off x="1689100" y="1090590"/>
            <a:ext cx="21005800" cy="11005275"/>
          </a:xfrm>
          <a:prstGeom prst="rect">
            <a:avLst/>
          </a:prstGeom>
        </p:spPr>
        <p:txBody>
          <a:bodyPr/>
          <a:lstStyle/>
          <a:p>
            <a:pPr/>
            <a:r>
              <a:rPr u="sng">
                <a:hlinkClick r:id="rId2" invalidUrl="" action="" tgtFrame="" tooltip="" history="1" highlightClick="0" endSnd="0"/>
              </a:rPr>
              <a:t>CLEC168.COM</a:t>
            </a:r>
            <a:r>
              <a:t> </a:t>
            </a:r>
          </a:p>
          <a:p>
            <a:pPr/>
            <a:r>
              <a:t> 现有的视频增加了 AI 精炼视频内容；</a:t>
            </a:r>
          </a:p>
          <a:p>
            <a:pPr/>
          </a:p>
          <a:p>
            <a:pPr/>
            <a:r>
              <a:t>新增了一个工具，整理 QQQ 历年的涨跌幅：</a:t>
            </a:r>
            <a:r>
              <a:rPr u="sng">
                <a:hlinkClick r:id="rId3" invalidUrl="" action="" tgtFrame="" tooltip="" history="1" highlightClick="0" endSnd="0"/>
              </a:rPr>
              <a:t>https://clec168.com/qqq-returns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所有的資產配置，都應以「一輩子用不完」為原則！…"/>
          <p:cNvSpPr txBox="1"/>
          <p:nvPr>
            <p:ph type="body" idx="1"/>
          </p:nvPr>
        </p:nvSpPr>
        <p:spPr>
          <a:xfrm>
            <a:off x="1689100" y="1090590"/>
            <a:ext cx="21005800" cy="11076370"/>
          </a:xfrm>
          <a:prstGeom prst="rect">
            <a:avLst/>
          </a:prstGeom>
        </p:spPr>
        <p:txBody>
          <a:bodyPr/>
          <a:lstStyle/>
          <a:p>
            <a:pPr marL="357187" indent="-357187" defTabSz="412750">
              <a:defRPr sz="3950"/>
            </a:pPr>
            <a:r>
              <a:t>所有的資產配置，都應以「一輩子用不完」為原則！</a:t>
            </a:r>
          </a:p>
          <a:p>
            <a:pPr marL="357187" indent="-357187" defTabSz="412750">
              <a:defRPr sz="3950"/>
            </a:pPr>
          </a:p>
          <a:p>
            <a:pPr marL="357187" indent="-357187" defTabSz="412750">
              <a:defRPr sz="3950"/>
            </a:pPr>
            <a:r>
              <a:t>如果還有工作收入，當然不需要動用投資資產。只要投資時間超過15年，資產永久減損的風險就會大幅降低。</a:t>
            </a:r>
          </a:p>
          <a:p>
            <a:pPr marL="357187" indent="-357187" defTabSz="412750">
              <a:defRPr sz="3950"/>
            </a:pPr>
          </a:p>
          <a:p>
            <a:pPr marL="357187" indent="-357187" defTabSz="412750">
              <a:defRPr sz="3950"/>
            </a:pPr>
            <a:r>
              <a:t>即使到了65歲才開始投資，只要不是一次單筆投入，而是每個月將養老金以外的多餘收入持續投入，透過分批買進，就能降低在市場高點一次投入的風險。</a:t>
            </a:r>
          </a:p>
          <a:p>
            <a:pPr marL="357187" indent="-357187" defTabSz="412750">
              <a:defRPr sz="3950"/>
            </a:pPr>
          </a:p>
          <a:p>
            <a:pPr marL="357187" indent="-357187" defTabSz="412750">
              <a:defRPr sz="3950"/>
            </a:pPr>
            <a:r>
              <a:t>如果在市場高點單筆買進，遇到嚴重的市場下跌，這筆資金可能需要很長時間才能回到原來的價值；但是每月持續分批投入的人，可以在市場波動與下跌時買到相對便宜的資產。因此，即使到了六、七十歲才開始投資，只要持續將每月的多餘收入投入，持有五年以上，虧損的機率也會大幅降低。</a:t>
            </a:r>
          </a:p>
          <a:p>
            <a:pPr marL="357187" indent="-357187" defTabSz="412750">
              <a:defRPr sz="3950"/>
            </a:pPr>
          </a:p>
          <a:p>
            <a:pPr marL="357187" indent="-357187" defTabSz="412750">
              <a:defRPr sz="3950"/>
            </a:pPr>
            <a:r>
              <a:t>如果六、七十歲時已經退休，準備將一筆資金單筆投入，就必須做好資產配置。只要資產配置適當，並將提領率控制在合理範圍內，退休資產仍然有機會一輩子用不完，不必過度擔心市場可能長期下跌。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例如可查到 513100、513300、513110、159632、159501、159513、159660、513390、513870 等產品。集思錄的優點是可以直接比較各基金的溢價率與成交量，比單純查看行情更實用。…"/>
          <p:cNvSpPr txBox="1"/>
          <p:nvPr>
            <p:ph type="body" idx="1"/>
          </p:nvPr>
        </p:nvSpPr>
        <p:spPr>
          <a:xfrm>
            <a:off x="1689100" y="1090590"/>
            <a:ext cx="21005800" cy="11091235"/>
          </a:xfrm>
          <a:prstGeom prst="rect">
            <a:avLst/>
          </a:prstGeom>
        </p:spPr>
        <p:txBody>
          <a:bodyPr/>
          <a:lstStyle/>
          <a:p>
            <a:pPr marL="514350" indent="-514350" defTabSz="594360">
              <a:defRPr sz="5688"/>
            </a:pPr>
            <a:r>
              <a:t>例如可查到 513100、513300、513110、159632、159501、159513、159660、513390、513870 等產品。集思錄的優點是可以直接比較各基金的溢價率與成交量，比單純查看行情更實用。</a:t>
            </a:r>
          </a:p>
          <a:p>
            <a:pPr marL="514350" indent="-514350" defTabSz="594360">
              <a:defRPr sz="5688"/>
            </a:pPr>
          </a:p>
          <a:p>
            <a:pPr marL="514350" indent="-514350" defTabSz="594360">
              <a:defRPr sz="5688"/>
            </a:pPr>
            <a:r>
              <a:t>另一個選擇是天天基金—場內交易基金淨值，資料比較完整，但篩選與比較納指ETF時，集思錄更方便。</a:t>
            </a:r>
          </a:p>
          <a:p>
            <a:pPr marL="514350" indent="-514350" defTabSz="594360">
              <a:defRPr sz="5688"/>
            </a:pPr>
          </a:p>
          <a:p>
            <a:pPr marL="514350" indent="-514350" defTabSz="594360">
              <a:defRPr sz="5688"/>
            </a:pPr>
            <a:r>
              <a:t>提醒：161130、160213等是場內LOF，不是ETF；若要整理「所有場內納指100基金」，可以把ETF與LOF一起查看，但分類時應分開標示。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IMG_2641.jpeg" descr="IMG_2641.jpe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5195578" y="18585"/>
            <a:ext cx="13992660" cy="13540702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以納斯達克100基金為例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71475" indent="-371475" defTabSz="429259">
              <a:defRPr sz="4108"/>
            </a:pPr>
            <a:r>
              <a:t>以納斯達克100基金為例</a:t>
            </a:r>
          </a:p>
          <a:p>
            <a:pPr marL="371475" indent="-371475" defTabSz="429259">
              <a:defRPr sz="4108"/>
            </a:pPr>
          </a:p>
          <a:p>
            <a:pPr marL="371475" indent="-371475" defTabSz="429259">
              <a:defRPr sz="4108"/>
            </a:pPr>
            <a:r>
              <a:t>ETF：</a:t>
            </a:r>
          </a:p>
          <a:p>
            <a:pPr marL="371475" indent="-371475" defTabSz="429259">
              <a:defRPr sz="4108"/>
            </a:pPr>
          </a:p>
          <a:p>
            <a:pPr marL="371475" indent="-371475" defTabSz="429259">
              <a:defRPr sz="4108"/>
            </a:pPr>
            <a:r>
              <a:t>* 513100：國泰納斯達克100 ETF</a:t>
            </a:r>
          </a:p>
          <a:p>
            <a:pPr marL="371475" indent="-371475" defTabSz="429259">
              <a:defRPr sz="4108"/>
            </a:pPr>
            <a:r>
              <a:t>* 513300：華夏納斯達克100 ETF</a:t>
            </a:r>
          </a:p>
          <a:p>
            <a:pPr marL="371475" indent="-371475" defTabSz="429259">
              <a:defRPr sz="4108"/>
            </a:pPr>
            <a:r>
              <a:t>* 513110：華泰柏瑞納斯達克100 ETF</a:t>
            </a:r>
          </a:p>
          <a:p>
            <a:pPr marL="371475" indent="-371475" defTabSz="429259">
              <a:defRPr sz="4108"/>
            </a:pPr>
            <a:r>
              <a:t>* 159632：華安納斯達克100 ETF</a:t>
            </a:r>
          </a:p>
          <a:p>
            <a:pPr marL="371475" indent="-371475" defTabSz="429259">
              <a:defRPr sz="4108"/>
            </a:pPr>
            <a:r>
              <a:t>* 159501：嘉實納斯達克100 ETF</a:t>
            </a:r>
          </a:p>
          <a:p>
            <a:pPr marL="371475" indent="-371475" defTabSz="429259">
              <a:defRPr sz="4108"/>
            </a:pPr>
          </a:p>
          <a:p>
            <a:pPr marL="371475" indent="-371475" defTabSz="429259">
              <a:defRPr sz="4108"/>
            </a:pPr>
            <a:r>
              <a:t>LOF：</a:t>
            </a:r>
          </a:p>
          <a:p>
            <a:pPr marL="371475" indent="-371475" defTabSz="429259">
              <a:defRPr sz="4108"/>
            </a:pPr>
          </a:p>
          <a:p>
            <a:pPr marL="371475" indent="-371475" defTabSz="429259">
              <a:defRPr sz="4108"/>
            </a:pPr>
            <a:r>
              <a:t>* 161130：易方達納斯達克100 LOF</a:t>
            </a:r>
          </a:p>
          <a:p>
            <a:pPr marL="371475" indent="-371475" defTabSz="429259">
              <a:defRPr sz="4108"/>
            </a:pPr>
            <a:r>
              <a:t>* 160213：國泰納斯達克100 LOF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雖然161130與160213都能在證券帳戶中像股票一樣買賣，但本質上屬於LOF，不是ETF。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21506" indent="-621506" defTabSz="718184">
              <a:defRPr sz="6873"/>
            </a:pPr>
          </a:p>
          <a:p>
            <a:pPr marL="621506" indent="-621506" defTabSz="718184">
              <a:defRPr sz="6873"/>
            </a:pPr>
            <a:r>
              <a:t>雖然161130與160213都能在證券帳戶中像股票一樣買賣，但本質上屬於LOF，不是ETF。</a:t>
            </a:r>
          </a:p>
          <a:p>
            <a:pPr marL="621506" indent="-621506" defTabSz="718184">
              <a:defRPr sz="6873"/>
            </a:pPr>
          </a:p>
          <a:p>
            <a:pPr marL="621506" indent="-621506" defTabSz="718184">
              <a:defRPr sz="6873"/>
            </a:pPr>
            <a:r>
              <a:t>投資時最重要的差別</a:t>
            </a:r>
          </a:p>
          <a:p>
            <a:pPr marL="621506" indent="-621506" defTabSz="718184">
              <a:defRPr sz="6873"/>
            </a:pPr>
          </a:p>
          <a:p>
            <a:pPr marL="621506" indent="-621506" defTabSz="718184">
              <a:defRPr sz="6873"/>
            </a:pPr>
            <a:r>
              <a:t>如果只是透過證券帳戶長期買進納斯達克100基金，實際操作感受非常接近，都是輸入代號後直接買進。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＝＝＝＝＝接近退休時的信貸與資產配置試算＝＝＝＝＝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78618" indent="-378618" defTabSz="437514">
              <a:defRPr sz="4187"/>
            </a:pPr>
            <a:r>
              <a:t>＝＝＝＝＝接近退休時的信貸與資產配置試算＝＝＝＝＝</a:t>
            </a:r>
          </a:p>
          <a:p>
            <a:pPr marL="378618" indent="-378618" defTabSz="437514">
              <a:defRPr sz="4187"/>
            </a:pPr>
          </a:p>
          <a:p>
            <a:pPr marL="378618" indent="-378618" defTabSz="437514">
              <a:defRPr sz="4187"/>
            </a:pPr>
            <a:r>
              <a:t>接近退休的人，如果收入穩定、信用良好，可以在退休前評估申請信用貸款；但必須確定退休後仍有足夠的現金流償還貸款。</a:t>
            </a:r>
          </a:p>
          <a:p>
            <a:pPr marL="378618" indent="-378618" defTabSz="437514">
              <a:defRPr sz="4187"/>
            </a:pPr>
          </a:p>
          <a:p>
            <a:pPr marL="378618" indent="-378618" defTabSz="437514">
              <a:defRPr sz="4187"/>
            </a:pPr>
            <a:r>
              <a:t>假設每月生活開銷為10萬元：</a:t>
            </a:r>
          </a:p>
          <a:p>
            <a:pPr marL="378618" indent="-378618" defTabSz="437514">
              <a:defRPr sz="4187"/>
            </a:pPr>
          </a:p>
          <a:p>
            <a:pPr marL="378618" indent="-378618" defTabSz="437514">
              <a:defRPr sz="4187"/>
            </a:pPr>
            <a:r>
              <a:t>10萬元 × 12個月</a:t>
            </a:r>
          </a:p>
          <a:p>
            <a:pPr marL="378618" indent="-378618" defTabSz="437514">
              <a:defRPr sz="4187"/>
            </a:pPr>
            <a:r>
              <a:t>＝每年開銷120萬元</a:t>
            </a:r>
          </a:p>
          <a:p>
            <a:pPr marL="378618" indent="-378618" defTabSz="437514">
              <a:defRPr sz="4187"/>
            </a:pPr>
          </a:p>
          <a:p>
            <a:pPr marL="378618" indent="-378618" defTabSz="437514">
              <a:defRPr sz="4187"/>
            </a:pPr>
            <a:r>
              <a:t>120萬元 × 17年</a:t>
            </a:r>
          </a:p>
          <a:p>
            <a:pPr marL="378618" indent="-378618" defTabSz="437514">
              <a:defRPr sz="4187"/>
            </a:pPr>
            <a:r>
              <a:t>＝2,040萬元</a:t>
            </a:r>
          </a:p>
          <a:p>
            <a:pPr marL="378618" indent="-378618" defTabSz="437514">
              <a:defRPr sz="4187"/>
            </a:pPr>
          </a:p>
          <a:p>
            <a:pPr marL="378618" indent="-378618" defTabSz="437514">
              <a:defRPr sz="4187"/>
            </a:pPr>
            <a:r>
              <a:t>也就是擁有相當於17年生活開銷的資產，17倍年開銷，這是最低的退休門檻。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假設退休前申請150萬元信用貸款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21493" indent="-521493" defTabSz="602615">
              <a:defRPr sz="5767"/>
            </a:pPr>
            <a:r>
              <a:t>假設退休前申請150萬元信用貸款：</a:t>
            </a:r>
          </a:p>
          <a:p>
            <a:pPr marL="521493" indent="-521493" defTabSz="602615">
              <a:defRPr sz="5767"/>
            </a:pPr>
          </a:p>
          <a:p>
            <a:pPr marL="521493" indent="-521493" defTabSz="602615">
              <a:defRPr sz="5767"/>
            </a:pPr>
            <a:r>
              <a:t>貸款期限：7年</a:t>
            </a:r>
          </a:p>
          <a:p>
            <a:pPr marL="521493" indent="-521493" defTabSz="602615">
              <a:defRPr sz="5767"/>
            </a:pPr>
            <a:r>
              <a:t> 年利率：4%</a:t>
            </a:r>
          </a:p>
          <a:p>
            <a:pPr marL="521493" indent="-521493" defTabSz="602615">
              <a:defRPr sz="5767"/>
            </a:pPr>
            <a:r>
              <a:t> 本息平均攤還：每月約20,503元</a:t>
            </a:r>
          </a:p>
          <a:p>
            <a:pPr marL="521493" indent="-521493" defTabSz="602615">
              <a:defRPr sz="5767"/>
            </a:pPr>
          </a:p>
          <a:p>
            <a:pPr marL="521493" indent="-521493" defTabSz="602615">
              <a:defRPr sz="5767"/>
            </a:pPr>
            <a:r>
              <a:t>借款後，可運用的總資金為：</a:t>
            </a:r>
          </a:p>
          <a:p>
            <a:pPr marL="521493" indent="-521493" defTabSz="602615">
              <a:defRPr sz="5767"/>
            </a:pPr>
          </a:p>
          <a:p>
            <a:pPr marL="521493" indent="-521493" defTabSz="602615">
              <a:defRPr sz="5767"/>
            </a:pPr>
            <a:r>
              <a:t>2,040萬元＋150萬元</a:t>
            </a:r>
          </a:p>
          <a:p>
            <a:pPr marL="521493" indent="-521493" defTabSz="602615">
              <a:defRPr sz="5767"/>
            </a:pPr>
            <a:r>
              <a:t>＝2,190萬元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貸款期間每月的資金需求為：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35768" indent="-435768" defTabSz="503555">
              <a:defRPr sz="4819"/>
            </a:pPr>
            <a:r>
              <a:t>貸款期間每月的資金需求為：</a:t>
            </a:r>
          </a:p>
          <a:p>
            <a:pPr marL="435768" indent="-435768" defTabSz="503555">
              <a:defRPr sz="4819"/>
            </a:pPr>
          </a:p>
          <a:p>
            <a:pPr marL="435768" indent="-435768" defTabSz="503555">
              <a:defRPr sz="4819"/>
            </a:pPr>
            <a:r>
              <a:t>10萬元＋2.0503萬元</a:t>
            </a:r>
          </a:p>
          <a:p>
            <a:pPr marL="435768" indent="-435768" defTabSz="503555">
              <a:defRPr sz="4819"/>
            </a:pPr>
            <a:r>
              <a:t>＝12.0503萬元</a:t>
            </a:r>
          </a:p>
          <a:p>
            <a:pPr marL="435768" indent="-435768" defTabSz="503555">
              <a:defRPr sz="4819"/>
            </a:pPr>
          </a:p>
          <a:p>
            <a:pPr marL="435768" indent="-435768" defTabSz="503555">
              <a:defRPr sz="4819"/>
            </a:pPr>
            <a:r>
              <a:t>以12年開銷作為現金流需求估算：</a:t>
            </a:r>
          </a:p>
          <a:p>
            <a:pPr marL="435768" indent="-435768" defTabSz="503555">
              <a:defRPr sz="4819"/>
            </a:pPr>
          </a:p>
          <a:p>
            <a:pPr marL="435768" indent="-435768" defTabSz="503555">
              <a:defRPr sz="4819"/>
            </a:pPr>
            <a:r>
              <a:t>12.0503萬元 × 12個月 × 12年</a:t>
            </a:r>
          </a:p>
          <a:p>
            <a:pPr marL="435768" indent="-435768" defTabSz="503555">
              <a:defRPr sz="4819"/>
            </a:pPr>
            <a:r>
              <a:t>＝1,735.2432萬元</a:t>
            </a:r>
          </a:p>
          <a:p>
            <a:pPr marL="435768" indent="-435768" defTabSz="503555">
              <a:defRPr sz="4819"/>
            </a:pPr>
          </a:p>
          <a:p>
            <a:pPr marL="435768" indent="-435768" defTabSz="503555">
              <a:defRPr sz="4819"/>
            </a:pPr>
            <a:r>
              <a:t>四捨五入後約為1,735萬元，可以考慮透過複委託投資QQQI，作為退休現金流資產。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採用12年開銷配置QQQI，是為了預留安全邊際，以因應市場下跌、配息波動及配息減少的風險。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00050" indent="-400050" defTabSz="462280">
              <a:defRPr sz="4424"/>
            </a:pPr>
            <a:r>
              <a:t>採用12年開銷配置QQQI，是為了預留安全邊際，以因應市場下跌、配息波動及配息減少的風險。</a:t>
            </a:r>
          </a:p>
          <a:p>
            <a:pPr marL="400050" indent="-400050" defTabSz="462280">
              <a:defRPr sz="4424"/>
            </a:pPr>
          </a:p>
          <a:p>
            <a:pPr marL="400050" indent="-400050" defTabSz="462280">
              <a:defRPr sz="4424"/>
            </a:pPr>
            <a:r>
              <a:t>其餘資金為：</a:t>
            </a:r>
          </a:p>
          <a:p>
            <a:pPr marL="400050" indent="-400050" defTabSz="462280">
              <a:defRPr sz="4424"/>
            </a:pPr>
          </a:p>
          <a:p>
            <a:pPr marL="400050" indent="-400050" defTabSz="462280">
              <a:defRPr sz="4424"/>
            </a:pPr>
            <a:r>
              <a:t>2,190萬元－1,735萬元</a:t>
            </a:r>
          </a:p>
          <a:p>
            <a:pPr marL="400050" indent="-400050" defTabSz="462280">
              <a:defRPr sz="4424"/>
            </a:pPr>
            <a:r>
              <a:t>＝455萬元</a:t>
            </a:r>
          </a:p>
          <a:p>
            <a:pPr marL="400050" indent="-400050" defTabSz="462280">
              <a:defRPr sz="4424"/>
            </a:pPr>
          </a:p>
          <a:p>
            <a:pPr marL="400050" indent="-400050" defTabSz="462280">
              <a:defRPr sz="4424"/>
            </a:pPr>
            <a:r>
              <a:t>再進行以下資產配置：</a:t>
            </a:r>
          </a:p>
          <a:p>
            <a:pPr marL="400050" indent="-400050" defTabSz="462280">
              <a:defRPr sz="4424"/>
            </a:pPr>
          </a:p>
          <a:p>
            <a:pPr marL="400050" indent="-400050" defTabSz="462280">
              <a:defRPr sz="4424"/>
            </a:pPr>
            <a:r>
              <a:t>* 70%：455萬元 × 70%＝318.5萬元，投資00662（那斯達克100指數ETF）</a:t>
            </a:r>
          </a:p>
          <a:p>
            <a:pPr marL="400050" indent="-400050" defTabSz="462280">
              <a:defRPr sz="4424"/>
            </a:pPr>
            <a:r>
              <a:t>* 30%：455萬元 × 30%＝136.5萬元，投資00865B（國泰美國短期公債ETF），作為低波動資金部位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「吾所以有大患者，為吾有身；及吾無身，吾有何患？」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78643" indent="-578643" defTabSz="668655">
              <a:defRPr sz="6399"/>
            </a:pPr>
            <a:r>
              <a:t>「吾所以有大患者，為吾有身；及吾無身，吾有何患？」</a:t>
            </a:r>
          </a:p>
          <a:p>
            <a:pPr marL="578643" indent="-578643" defTabSz="668655">
              <a:defRPr sz="6399"/>
            </a:pPr>
          </a:p>
          <a:p>
            <a:pPr marL="578643" indent="-578643" defTabSz="668655">
              <a:defRPr sz="6399"/>
            </a:pPr>
            <a:r>
              <a:t>任何事情，包括投資，道理都是一樣：簡單、方便、有效！</a:t>
            </a:r>
          </a:p>
          <a:p>
            <a:pPr marL="578643" indent="-578643" defTabSz="668655">
              <a:defRPr sz="6399"/>
            </a:pPr>
          </a:p>
          <a:p>
            <a:pPr marL="578643" indent="-578643" defTabSz="668655">
              <a:defRPr sz="6399"/>
            </a:pPr>
            <a:r>
              <a:t>凡是過度複雜的方法，通常都不是最好的解決方案！</a:t>
            </a:r>
          </a:p>
          <a:p>
            <a:pPr marL="578643" indent="-578643" defTabSz="668655">
              <a:defRPr sz="6399"/>
            </a:pPr>
          </a:p>
          <a:p>
            <a:pPr marL="578643" indent="-578643" defTabSz="668655">
              <a:defRPr sz="6399"/>
            </a:pPr>
            <a:r>
              <a:t>貧窮與富有，往往只有一線之隔。持續、長期投資那斯達克100指數基金，讓自己一步一步走向富有！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另外由于大家对B站的应用专栏不熟悉，导致大家都老师的贴文 无法正常观看，特此引导！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35781" indent="-535781" defTabSz="619125">
              <a:defRPr sz="5925"/>
            </a:pPr>
            <a:r>
              <a:t>           另外由于大家对B站的应用专栏不熟悉，导致大家都老师的贴文 无法正常观看，特此引导！</a:t>
            </a:r>
          </a:p>
          <a:p>
            <a:pPr marL="535781" indent="-535781" defTabSz="619125">
              <a:defRPr sz="5925"/>
            </a:pPr>
          </a:p>
          <a:p>
            <a:pPr marL="535781" indent="-535781" defTabSz="619125">
              <a:defRPr sz="5925"/>
            </a:pPr>
            <a:r>
              <a:t>PC端：点开主页，第一行就是专栏！大家可以直接点开观看老师的最新贴文。</a:t>
            </a:r>
          </a:p>
          <a:p>
            <a:pPr marL="535781" indent="-535781" defTabSz="619125">
              <a:defRPr sz="5925"/>
            </a:pPr>
          </a:p>
          <a:p>
            <a:pPr marL="535781" indent="-535781" defTabSz="619125">
              <a:defRPr sz="5925"/>
            </a:pPr>
            <a:r>
              <a:t>手机端：主页第一栏为B站默认，无法更改。第二栏为贴文专栏，或者 点击投稿，下方有专栏位置。都可以进入专栏，里面的文字原封不动，除去敏感词（如：禁词，城市，身份）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市場天天都上漲…"/>
          <p:cNvSpPr txBox="1"/>
          <p:nvPr/>
        </p:nvSpPr>
        <p:spPr>
          <a:xfrm>
            <a:off x="937595" y="608651"/>
            <a:ext cx="19398280" cy="11510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defTabSz="355600">
              <a:defRPr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市場天天都上漲</a:t>
            </a:r>
            <a:endParaRPr b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很美好、很快樂</a:t>
            </a:r>
            <a:endParaRPr b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b="0"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🍂🌷🌹🌸🌼🌺🌻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defTabSz="355600">
              <a:defRPr b="0" sz="13000">
                <a:latin typeface="Helvetica"/>
                <a:ea typeface="Helvetica"/>
                <a:cs typeface="Helvetica"/>
                <a:sym typeface="Helvetica"/>
              </a:defRPr>
            </a:pPr>
            <a:r>
              <a:t>🌞💫✨🌟🌈🌈❤️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由 CLEC投資理財頻道 在 X 上發佈『價值十億元的投資講座』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21481" indent="-421481" defTabSz="487044">
              <a:defRPr sz="4660"/>
            </a:pPr>
            <a:r>
              <a:t>由 CLEC投資理財頻道 在 X 上發佈『價值十億元的投資講座』</a:t>
            </a:r>
          </a:p>
          <a:p>
            <a:pPr marL="421481" indent="-421481" defTabSz="487044">
              <a:defRPr sz="4660"/>
            </a:pPr>
          </a:p>
          <a:p>
            <a:pPr marL="421481" indent="-421481" defTabSz="487044">
              <a:defRPr sz="4660"/>
            </a:pPr>
            <a:r>
              <a:t>00694 2026年 投資第一堂課『價值十億元的投資講座』第一章 2026年5月5日</a:t>
            </a:r>
          </a:p>
          <a:p>
            <a:pPr marL="421481" indent="-421481" defTabSz="487044">
              <a:defRPr sz="4660"/>
            </a:pPr>
            <a:r>
              <a:t>https://x.com/CLEC168/status/2071329516484796535/video/1?s=66</a:t>
            </a:r>
          </a:p>
          <a:p>
            <a:pPr marL="421481" indent="-421481" defTabSz="487044">
              <a:defRPr sz="4660"/>
            </a:pPr>
          </a:p>
          <a:p>
            <a:pPr marL="421481" indent="-421481" defTabSz="487044">
              <a:defRPr sz="4660"/>
            </a:pPr>
            <a:r>
              <a:t>00695 2026年 投資第一堂課『價值十億元的投資講座』第二章   2026年5月6日</a:t>
            </a:r>
          </a:p>
          <a:p>
            <a:pPr marL="421481" indent="-421481" defTabSz="487044">
              <a:defRPr sz="4660"/>
            </a:pPr>
            <a:r>
              <a:t>https://x.com/CLEC168/status/2071585253316313318/video/1?s=66</a:t>
            </a:r>
          </a:p>
          <a:p>
            <a:pPr marL="421481" indent="-421481" defTabSz="487044">
              <a:defRPr sz="4660"/>
            </a:pPr>
          </a:p>
          <a:p>
            <a:pPr marL="421481" indent="-421481" defTabSz="487044">
              <a:defRPr sz="4660"/>
            </a:pPr>
            <a:r>
              <a:t>00696 2026年 投資第一堂課『價值十億元的投資講座』第三章   2026年5月7日</a:t>
            </a:r>
          </a:p>
          <a:p>
            <a:pPr marL="421481" indent="-421481" defTabSz="487044">
              <a:defRPr sz="4660"/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https://x.com/CLEC168/status/2071585566735700473/video/1?s=66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IMG_2856.jpeg" descr="IMG_2856.jpe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228" r="0" b="228"/>
          <a:stretch>
            <a:fillRect/>
          </a:stretch>
        </p:blipFill>
        <p:spPr>
          <a:xfrm>
            <a:off x="9080289" y="128077"/>
            <a:ext cx="6223422" cy="13459846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以下“CLEC168投資理財”B站频道的最新进展：…"/>
          <p:cNvSpPr txBox="1"/>
          <p:nvPr>
            <p:ph type="body" idx="1"/>
          </p:nvPr>
        </p:nvSpPr>
        <p:spPr>
          <a:xfrm>
            <a:off x="1488526" y="116376"/>
            <a:ext cx="14859658" cy="11730131"/>
          </a:xfrm>
          <a:prstGeom prst="rect">
            <a:avLst/>
          </a:prstGeom>
        </p:spPr>
        <p:txBody>
          <a:bodyPr/>
          <a:lstStyle/>
          <a:p>
            <a:pPr/>
            <a:r>
              <a:t>以下“CLEC168投資理財”B站频道的最新进展：</a:t>
            </a:r>
          </a:p>
          <a:p>
            <a:pPr/>
            <a:r>
              <a:t>频道已初步建立，可以看到所有影片、文章與James 漫談（链接：https://space.bilibili.com/473957263 ）</a:t>
            </a:r>
          </a:p>
        </p:txBody>
      </p:sp>
      <p:pic>
        <p:nvPicPr>
          <p:cNvPr id="184" name="CLEC168投資理財頻道的个人空间-CLEC168投資理財頻道个人主页-哔哩哔哩视频.png" descr="CLEC168投資理財頻道的个人空间-CLEC168投資理財頻道个人主页-哔哩哔哩视频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443222" y="-1"/>
            <a:ext cx="6339991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IMG_2883.png" descr="IMG_288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78288" y="239226"/>
            <a:ext cx="17902828" cy="134271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asted-image.pdf" descr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76608" y="1023970"/>
            <a:ext cx="11230785" cy="2543716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Clubhouse 輕鬆 聊 投資"/>
          <p:cNvSpPr txBox="1"/>
          <p:nvPr/>
        </p:nvSpPr>
        <p:spPr>
          <a:xfrm>
            <a:off x="5762500" y="4974676"/>
            <a:ext cx="12859000" cy="330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>
            <a:lvl1pPr defTabSz="1270127">
              <a:lnSpc>
                <a:spcPct val="80000"/>
              </a:lnSpc>
              <a:defRPr b="0" spc="-91" sz="9125">
                <a:solidFill>
                  <a:srgbClr val="056FA0"/>
                </a:solidFill>
                <a:latin typeface="Canela Bold"/>
                <a:ea typeface="Canela Bold"/>
                <a:cs typeface="Canela Bold"/>
                <a:sym typeface="Canela Bold"/>
              </a:defRPr>
            </a:lvl1pPr>
          </a:lstStyle>
          <a:p>
            <a:pPr/>
            <a:r>
              <a:t>Clubhouse 輕鬆 聊 投資</a:t>
            </a:r>
          </a:p>
        </p:txBody>
      </p:sp>
      <p:sp>
        <p:nvSpPr>
          <p:cNvPr id="190" name="巿場長期只有上漲"/>
          <p:cNvSpPr txBox="1"/>
          <p:nvPr>
            <p:ph type="body" sz="quarter" idx="1"/>
          </p:nvPr>
        </p:nvSpPr>
        <p:spPr>
          <a:xfrm>
            <a:off x="6400800" y="3894747"/>
            <a:ext cx="10719166" cy="1455527"/>
          </a:xfrm>
          <a:prstGeom prst="rect">
            <a:avLst/>
          </a:prstGeom>
        </p:spPr>
        <p:txBody>
          <a:bodyPr anchor="t"/>
          <a:lstStyle>
            <a:lvl1pPr marL="0" indent="0" algn="ctr" defTabSz="627379">
              <a:spcBef>
                <a:spcPts val="4400"/>
              </a:spcBef>
              <a:buSzTx/>
              <a:buNone/>
              <a:defRPr b="1" sz="7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巿場長期只有上漲</a:t>
            </a:r>
          </a:p>
        </p:txBody>
      </p:sp>
      <p:sp>
        <p:nvSpPr>
          <p:cNvPr id="191" name="CLEC (California Life Enrichment Club )…"/>
          <p:cNvSpPr txBox="1"/>
          <p:nvPr/>
        </p:nvSpPr>
        <p:spPr>
          <a:xfrm>
            <a:off x="5132107" y="7710754"/>
            <a:ext cx="14119786" cy="5007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CLEC (California Life Enrichment Club )</a:t>
            </a:r>
          </a:p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 投資理財頻道</a:t>
            </a:r>
          </a:p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2026年8月8日</a:t>
            </a:r>
          </a:p>
          <a:p>
            <a:pPr defTabSz="587022">
              <a:defRPr b="0" spc="-58" sz="5800">
                <a:solidFill>
                  <a:srgbClr val="056FA0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pPr>
            <a:r>
              <a:t>X 平台 影片編號00577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能夠投資的錢立即市以價買進，…"/>
          <p:cNvSpPr txBox="1"/>
          <p:nvPr>
            <p:ph type="body" idx="1"/>
          </p:nvPr>
        </p:nvSpPr>
        <p:spPr>
          <a:xfrm>
            <a:off x="121249" y="911745"/>
            <a:ext cx="24141502" cy="11348416"/>
          </a:xfrm>
          <a:prstGeom prst="rect">
            <a:avLst/>
          </a:prstGeom>
        </p:spPr>
        <p:txBody>
          <a:bodyPr/>
          <a:lstStyle/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能夠投資的錢立即市以價買進，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打死不賣！買完就睡覺。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哪一個字看不懂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不要再問這樣買可以嗎要分批嗎？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更不要說要等下跌再買進，你不是神！</a:t>
            </a:r>
          </a:p>
          <a:p>
            <a:pPr marL="0" indent="0" algn="ctr" defTabSz="429259">
              <a:buSzTx/>
              <a:buNone/>
              <a:defRPr sz="104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等待是最笨策略！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任何保險立即直接解約贖回，自己投資，資產一輩子會增長四個零，你拿回十萬，一輩子會變十億！你自己可以成長成十億百億，何必放在保險公司爛呢？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任何保險立即直接解約贖回，自己投資，資產一輩子會增長四個零，你拿回十萬，一輩子會變十億！你自己可以成長成十億百億，何必放在保險公司爛呢？</a:t>
            </a: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不要再問保險借款的事！不要用保單借款，這樣做會窮上加窮！</a:t>
            </a: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不要保險，不要保險，不要保險！遠離保險遠離做保險經紀的朋友。</a:t>
            </a: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</a:p>
          <a:p>
            <a:pPr marL="514350" indent="-514350" defTabSz="594360">
              <a:defRPr sz="5688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有保險的立即馬上找附近臨櫃解約，無需跟你的保險經紀糾纏！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