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media/media1.mp4" ContentType="video/unknown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Shape 19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/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大標題文字</a:t>
            </a:r>
          </a:p>
        </p:txBody>
      </p:sp>
      <p:sp>
        <p:nvSpPr>
          <p:cNvPr id="13" name="內文層級一…"/>
          <p:cNvSpPr txBox="1"/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b="1" sz="127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/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92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、項目符號與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大標題文字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04" name="內文層級一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一頁三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3" name="影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4" name="影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名言語錄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/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–王大明</a:t>
            </a:r>
          </a:p>
        </p:txBody>
      </p:sp>
      <p:sp>
        <p:nvSpPr>
          <p:cNvPr id="123" name="「在此輸入名言語錄。」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「在此輸入名言語錄。」</a:t>
            </a:r>
          </a:p>
        </p:txBody>
      </p:sp>
      <p:sp>
        <p:nvSpPr>
          <p:cNvPr id="12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/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/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sp>
        <p:nvSpPr>
          <p:cNvPr id="156" name="內文層級一…"/>
          <p:cNvSpPr txBox="1"/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b="1" sz="12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2" y="12275218"/>
            <a:ext cx="3169416" cy="828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作者和日期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defTabSz="701675">
              <a:spcBef>
                <a:spcPts val="0"/>
              </a:spcBef>
              <a:buSzTx/>
              <a:buNone/>
              <a:defRPr b="1" sz="3060"/>
            </a:lvl1pPr>
          </a:lstStyle>
          <a:p>
            <a:pPr/>
            <a:r>
              <a:t>作者和日期</a:t>
            </a:r>
          </a:p>
        </p:txBody>
      </p:sp>
      <p:sp>
        <p:nvSpPr>
          <p:cNvPr id="174" name="簡報標題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l" defTabSz="2438338">
              <a:lnSpc>
                <a:spcPct val="80000"/>
              </a:lnSpc>
              <a:defRPr b="1" spc="-232" sz="1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簡報標題</a:t>
            </a:r>
          </a:p>
        </p:txBody>
      </p:sp>
      <p:sp>
        <p:nvSpPr>
          <p:cNvPr id="175" name="內文層級一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b="1" sz="5500"/>
            </a:lvl1pPr>
            <a:lvl2pPr marL="0" indent="457200">
              <a:spcBef>
                <a:spcPts val="0"/>
              </a:spcBef>
              <a:buSzTx/>
              <a:buNone/>
              <a:defRPr b="1" sz="5500"/>
            </a:lvl2pPr>
            <a:lvl3pPr marL="0" indent="914400">
              <a:spcBef>
                <a:spcPts val="0"/>
              </a:spcBef>
              <a:buSzTx/>
              <a:buNone/>
              <a:defRPr b="1" sz="5500"/>
            </a:lvl3pPr>
            <a:lvl4pPr marL="0" indent="1371600">
              <a:spcBef>
                <a:spcPts val="0"/>
              </a:spcBef>
              <a:buSzTx/>
              <a:buNone/>
              <a:defRPr b="1" sz="5500"/>
            </a:lvl4pPr>
            <a:lvl5pPr marL="0" indent="1828800"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簡報副標題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6" name="幻燈片編號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</p:spPr>
        <p:txBody>
          <a:bodyPr anchor="b"/>
          <a:lstStyle>
            <a:lvl1pPr defTabSz="584200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影像"/>
          <p:cNvSpPr/>
          <p:nvPr>
            <p:ph type="pic" idx="21"/>
          </p:nvPr>
        </p:nvSpPr>
        <p:spPr>
          <a:xfrm>
            <a:off x="4800844" y="2889929"/>
            <a:ext cx="14591863" cy="97279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 cop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中央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/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5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/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571A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5.png"/><Relationship Id="rId3" Type="http://schemas.openxmlformats.org/officeDocument/2006/relationships/hyperlink" Target="https://pan.baidu.com/s/1GhXugopXwtAivGLJj4m7mQ?pwd=clec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" TargetMode="External"/><Relationship Id="rId3" Type="http://schemas.openxmlformats.org/officeDocument/2006/relationships/hyperlink" Target="https://clec168.com/video" TargetMode="External"/><Relationship Id="rId4" Type="http://schemas.openxmlformats.org/officeDocument/2006/relationships/hyperlink" Target="https://clec168.com" TargetMode="Externa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u.pc.cd/Mx3italK" TargetMode="External"/><Relationship Id="rId3" Type="http://schemas.openxmlformats.org/officeDocument/2006/relationships/hyperlink" Target="https://u.pcloud.link/publink/show?code=Mx3italK" TargetMode="External"/><Relationship Id="rId4" Type="http://schemas.openxmlformats.org/officeDocument/2006/relationships/hyperlink" Target="https://u.pcloud.link/publink/show?code=kZHbTr5ZoHoc9XwCqkXalpr17rjG2keBGvBX" TargetMode="External"/><Relationship Id="rId5" Type="http://schemas.openxmlformats.org/officeDocument/2006/relationships/hyperlink" Target="https://pse.is/9cal8x" TargetMode="External"/><Relationship Id="rId6" Type="http://schemas.openxmlformats.org/officeDocument/2006/relationships/hyperlink" Target="https://u.pcloud.link/publink/show?code=kZQbTr5ZE2GWjjajXERLzYfWVMTIPQccDmRy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clec.hq.director@gmail.com" TargetMode="Externa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pace.bilibili.com/473957263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hyperlink" Target="https://pan.baidu.com/s/1GhXugopXwtAivGLJj4m7mQ?pwd=clec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hyperlink" Target="https://x.com/CLEC168/status/2071748489223258225/video/1?s=61" TargetMode="External"/><Relationship Id="rId3" Type="http://schemas.openxmlformats.org/officeDocument/2006/relationships/hyperlink" Target="https://docs.google.com/presentation/d/1wyELtWLl4_ReEo5y34JGadjU_uB1lb8b/edit?usp=drivesdk&amp;ouid=113923943543023279904&amp;rtpof=true&amp;sd=true" TargetMode="External"/><Relationship Id="rId4" Type="http://schemas.openxmlformats.org/officeDocument/2006/relationships/hyperlink" Target="https://clec-strategy-backtest.vercel.app/" TargetMode="External"/><Relationship Id="rId5" Type="http://schemas.openxmlformats.org/officeDocument/2006/relationships/hyperlink" Target="https://drive.google.com/file/d/1MfbKuGnlbzXXnie6QBQ1d--B5xsXGM1R/view?usp=drivesdk" TargetMode="Externa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/status/2071585566735700473/video/1?s=66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hyperlink" Target="https://www.youtube.com/playlist?list=PLYHvOuz0cowU" TargetMode="External"/><Relationship Id="rId3" Type="http://schemas.openxmlformats.org/officeDocument/2006/relationships/hyperlink" Target="https://www.youtube.com/playlist?list=PLREts30MBtkI" TargetMode="External"/><Relationship Id="rId4" Type="http://schemas.openxmlformats.org/officeDocument/2006/relationships/image" Target="../media/image1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貼上的影片.png" descr="貼上的影片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1327" y="2016424"/>
            <a:ext cx="22486839" cy="6118328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•CLEC投資理財 百度網盤 提取碼：clec…"/>
          <p:cNvSpPr txBox="1"/>
          <p:nvPr/>
        </p:nvSpPr>
        <p:spPr>
          <a:xfrm>
            <a:off x="1504406" y="368055"/>
            <a:ext cx="16888687" cy="214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CLEC投資理財 百度網盤 提取碼：clec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19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</a:defRPr>
            </a:pPr>
            <a:r>
              <a:rPr b="0" u="none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rPr>
                <a:hlinkClick r:id="rId3" invalidUrl="" action="" tgtFrame="" tooltip="" history="1" highlightClick="0" endSnd="0"/>
              </a:rPr>
              <a:t>https://pan.baidu.com/s/1GhXugopXwtAivGLJj4m7mQ?pwd=clec</a:t>
            </a:r>
            <a:endParaRPr b="0" u="none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95" name="•同步更新：長篇、James漫談、X文章、簡報資料、電子書/CLEC寶典v1.14.2…"/>
          <p:cNvSpPr txBox="1"/>
          <p:nvPr/>
        </p:nvSpPr>
        <p:spPr>
          <a:xfrm>
            <a:off x="1342204" y="8124155"/>
            <a:ext cx="19959026" cy="2227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同步更新：長篇、James漫談、X文章、簡報資料、電子書/CLEC寶典v1.14.2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注意百度網盤如果使用免費版的學員，可能無法使用影片Ai字幕與錄音檔的字幕功能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最新影片、貼文與最新消息請到 X（Twitter）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8618" indent="-378618" defTabSz="437514">
              <a:defRPr sz="4187"/>
            </a:pPr>
            <a:r>
              <a:t>最新影片、貼文與最新消息請到 X（Twitter）</a:t>
            </a:r>
          </a:p>
          <a:p>
            <a:pPr marL="378618" indent="-378618" defTabSz="437514">
              <a:defRPr sz="4187"/>
            </a:pPr>
            <a:r>
              <a:rPr u="sng">
                <a:hlinkClick r:id="rId2" invalidUrl="" action="" tgtFrame="" tooltip="" history="1" highlightClick="0" endSnd="0"/>
              </a:rPr>
              <a:t>https://x.com/clec168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點以下連結直接在 https://clec168.com 看最新影片</a:t>
            </a:r>
          </a:p>
          <a:p>
            <a:pPr marL="378618" indent="-378618" defTabSz="437514">
              <a:defRPr sz="4187"/>
            </a:pPr>
            <a:r>
              <a:rPr u="sng">
                <a:hlinkClick r:id="rId3" invalidUrl="" action="" tgtFrame="" tooltip="" history="1" highlightClick="0" endSnd="0"/>
              </a:rPr>
              <a:t>https://clec168.com/video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CLEC投資理財 最新網頁，匯集相當多clec 個平台資訊於一個網站，大家可以進網頁發現新資訊！中國大陸可以進入這網頁！</a:t>
            </a:r>
          </a:p>
          <a:p>
            <a:pPr marL="378618" indent="-378618" defTabSz="437514">
              <a:defRPr sz="4187"/>
            </a:pPr>
            <a:r>
              <a:t>(右上角可以選語言）</a:t>
            </a:r>
          </a:p>
          <a:p>
            <a:pPr marL="378618" indent="-378618" defTabSz="437514">
              <a:defRPr sz="4187"/>
            </a:pPr>
            <a:r>
              <a:rPr u="sng">
                <a:hlinkClick r:id="rId4" invalidUrl="" action="" tgtFrame="" tooltip="" history="1" highlightClick="0" endSnd="0"/>
              </a:rPr>
              <a:t>https://clec168.com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以下“CLEC168投資理財”B站频道的最新进展：</a:t>
            </a:r>
          </a:p>
          <a:p>
            <a:pPr marL="378618" indent="-378618" defTabSz="437514">
              <a:defRPr sz="4187"/>
            </a:pPr>
            <a:r>
              <a:t>频道已初步建立，可以看到所有影片、文章與James 漫談（链接：https://space.bilibili.com/473957263 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分為兩個資料夾「簡報講義」與「教學資料」，目前權限開放「檢視」、「下載」給知道連結的學員：…"/>
          <p:cNvSpPr txBox="1"/>
          <p:nvPr>
            <p:ph type="body" idx="1"/>
          </p:nvPr>
        </p:nvSpPr>
        <p:spPr>
          <a:xfrm>
            <a:off x="1689100" y="890134"/>
            <a:ext cx="22051034" cy="10160001"/>
          </a:xfrm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分為兩個資料夾「簡報講義」與「教學資料」，目前權限開放「檢視」、「下載」給知道連結的學員：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這是短網址，連結相同位置</a:t>
            </a:r>
          </a:p>
          <a:p>
            <a:pPr marL="335756" indent="-335756" defTabSz="387984">
              <a:defRPr sz="3713"/>
            </a:pPr>
            <a:r>
              <a:rPr u="sng">
                <a:hlinkClick r:id="rId2" invalidUrl="" action="" tgtFrame="" tooltip="" history="1" highlightClick="0" endSnd="0"/>
              </a:rPr>
              <a:t>http://u.pc.cd/Mx3italK</a:t>
            </a:r>
          </a:p>
          <a:p>
            <a:pPr marL="335756" indent="-335756" defTabSz="387984">
              <a:defRPr sz="3713"/>
            </a:pPr>
            <a:r>
              <a:rPr u="sng">
                <a:hlinkClick r:id="rId3" invalidUrl="" action="" tgtFrame="" tooltip="" history="1" highlightClick="0" endSnd="0"/>
              </a:rPr>
              <a:t>https://u.pcloud.link/publink/show?code=Mx3italK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分為兩個資料夾</a:t>
            </a:r>
          </a:p>
          <a:p>
            <a:pPr marL="335756" indent="-335756" defTabSz="387984">
              <a:defRPr sz="3713"/>
            </a:pPr>
            <a:r>
              <a:t>「簡報講義」短連結 https://pse.is/9cal8k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4" invalidUrl="" action="" tgtFrame="" tooltip="" history="1" highlightClick="0" endSnd="0"/>
              </a:rPr>
              <a:t>https://u.pcloud.link/publink/show?code=kZHbTr5ZoHoc9XwCqkXalpr17rjG2keBGvBX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「教學資料」短連結 </a:t>
            </a:r>
            <a:r>
              <a:rPr u="sng">
                <a:hlinkClick r:id="rId5" invalidUrl="" action="" tgtFrame="" tooltip="" history="1" highlightClick="0" endSnd="0"/>
              </a:rPr>
              <a:t>https://pse.is/9cal8x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6" invalidUrl="" action="" tgtFrame="" tooltip="" history="1" highlightClick="0" endSnd="0"/>
              </a:rPr>
              <a:t>https://u.pcloud.link/publink/show?code=kZQbTr5ZE2GWjjajXERLzYfWVMTIPQccDmRy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無需註冊，在大陸的朋友一樣可以正常下載。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有問題可以在X平台 臉書留言，或寫Email 給我！clec.hq.director@gmail.com 。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有問題可以在X平台 臉書留言，或寫Email 給我！</a:t>
            </a:r>
            <a:r>
              <a:rPr u="sng">
                <a:hlinkClick r:id="rId2" invalidUrl="" action="" tgtFrame="" tooltip="" history="1" highlightClick="0" endSnd="0"/>
              </a:rPr>
              <a:t>clec.hq.director@gmail.com</a:t>
            </a:r>
            <a:r>
              <a:t> 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以下“CLEC168投資理財”B站频道的最新进展：…"/>
          <p:cNvSpPr txBox="1"/>
          <p:nvPr>
            <p:ph type="body" idx="1"/>
          </p:nvPr>
        </p:nvSpPr>
        <p:spPr>
          <a:xfrm>
            <a:off x="994255" y="488869"/>
            <a:ext cx="21693483" cy="11730131"/>
          </a:xfrm>
          <a:prstGeom prst="rect">
            <a:avLst/>
          </a:prstGeom>
        </p:spPr>
        <p:txBody>
          <a:bodyPr/>
          <a:lstStyle/>
          <a:p>
            <a:pPr/>
            <a:r>
              <a:t>以下“CLEC168投資理財”B站频道的最新进展：</a:t>
            </a:r>
          </a:p>
          <a:p>
            <a:pPr/>
            <a:r>
              <a:t>频道已初步建立，可以看到所有影片、文章與James 漫談（链接：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https://space.bilibili.com/473957263</a:t>
            </a:r>
            <a:r>
              <a:t> 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•CLEC投資理財 百度網盤 提取碼：clec…"/>
          <p:cNvSpPr txBox="1"/>
          <p:nvPr/>
        </p:nvSpPr>
        <p:spPr>
          <a:xfrm>
            <a:off x="3747656" y="3118776"/>
            <a:ext cx="16888688" cy="2141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CLEC投資理財 百度網盤 提取碼：clec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19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</a:defRPr>
            </a:pPr>
            <a:r>
              <a:rPr b="0" u="none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rPr>
                <a:hlinkClick r:id="rId2" invalidUrl="" action="" tgtFrame="" tooltip="" history="1" highlightClick="0" endSnd="0"/>
              </a:rPr>
              <a:t>https://pan.baidu.com/s/1GhXugopXwtAivGLJj4m7mQ?pwd=clec</a:t>
            </a:r>
            <a:endParaRPr b="0" u="none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28" name="•同步更新：長篇、James漫談、X文章、簡報資料、電子書/CLEC寶典v1.13.4…"/>
          <p:cNvSpPr txBox="1"/>
          <p:nvPr/>
        </p:nvSpPr>
        <p:spPr>
          <a:xfrm>
            <a:off x="2212487" y="5744018"/>
            <a:ext cx="19959026" cy="2227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同步更新：長篇、James漫談、X文章、簡報資料、電子書/CLEC寶典v1.13.4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注意百度網盤如果使用免費版的學員，可能無法使用影片Ai字幕與錄音檔的字幕功能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市場震盪於我無關！…"/>
          <p:cNvSpPr txBox="1"/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無視市場聲色起伏！</a:t>
            </a:r>
          </a:p>
        </p:txBody>
      </p:sp>
      <p:sp>
        <p:nvSpPr>
          <p:cNvPr id="231" name="`"/>
          <p:cNvSpPr txBox="1"/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pPr/>
            <a:r>
              <a:t>`</a:t>
            </a:r>
          </a:p>
        </p:txBody>
      </p:sp>
      <p:grpSp>
        <p:nvGrpSpPr>
          <p:cNvPr id="235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232" name="影像" descr="影像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3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安</a:t>
              </a:r>
            </a:p>
          </p:txBody>
        </p:sp>
        <p:sp>
          <p:nvSpPr>
            <p:cNvPr id="234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心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500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500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500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500"/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500"/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500"/>
                                        <p:tgtEl>
                                          <p:spTgt spid="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500"/>
                                        <p:tgtEl>
                                          <p:spTgt spid="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免責宣告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b="1" sz="8300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免責宣告</a:t>
            </a:r>
          </a:p>
        </p:txBody>
      </p:sp>
      <p:sp>
        <p:nvSpPr>
          <p:cNvPr id="238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/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我們影片及相關內容僅供教育目的，無營利行為。我們沒有任何討論群組或社團，如果有人邀请您加入，請小心詐騙。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投資者永遠極度樂觀！…"/>
          <p:cNvSpPr txBox="1"/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財富值得等待！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追蹤、留言、❤️、轉發分享…"/>
          <p:cNvSpPr txBox="1"/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追蹤、留言、❤️、轉發分享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市場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市場</a:t>
            </a:r>
          </a:p>
          <a:p>
            <a:pPr/>
            <a:r>
              <a:t>永遠持續上漲</a:t>
            </a:r>
          </a:p>
        </p:txBody>
      </p:sp>
      <p:sp>
        <p:nvSpPr>
          <p:cNvPr id="245" name="只漲不跌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pPr/>
            <a:r>
              <a:t>只漲不跌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IMG_2931.png" descr="IMG_2931.pn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242825" y="167860"/>
            <a:ext cx="17707902" cy="1328092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小心詐騙！‼️⚠️"/>
          <p:cNvSpPr txBox="1"/>
          <p:nvPr>
            <p:ph type="title"/>
          </p:nvPr>
        </p:nvSpPr>
        <p:spPr>
          <a:xfrm>
            <a:off x="1778000" y="491319"/>
            <a:ext cx="20828000" cy="3130465"/>
          </a:xfrm>
          <a:prstGeom prst="rect">
            <a:avLst/>
          </a:prstGeom>
        </p:spPr>
        <p:txBody>
          <a:bodyPr/>
          <a:lstStyle/>
          <a:p>
            <a:pPr/>
            <a:r>
              <a:t>小心詐騙！‼️⚠️</a:t>
            </a:r>
          </a:p>
        </p:txBody>
      </p:sp>
      <p:sp>
        <p:nvSpPr>
          <p:cNvPr id="248" name="‼️⚠️小心有人冒用我們的名字！在此留言貼文，我們沒有 WhatsApp 帳戶，也不會邀你入群，沒有個股投資，更不會提醒交易入場點和出場點！小心詐騙！‼️⚠️"/>
          <p:cNvSpPr txBox="1"/>
          <p:nvPr>
            <p:ph type="body" idx="4294967295"/>
          </p:nvPr>
        </p:nvSpPr>
        <p:spPr>
          <a:xfrm>
            <a:off x="2144226" y="2551153"/>
            <a:ext cx="20095548" cy="101600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b="1" sz="7900">
                <a:solidFill>
                  <a:srgbClr val="0571A2"/>
                </a:solidFill>
              </a:defRPr>
            </a:lvl1pPr>
          </a:lstStyle>
          <a:p>
            <a:pPr/>
            <a:r>
              <a:t>‼️⚠️小心有人冒用我們的名字！在此留言貼文，我們沒有 WhatsApp 帳戶，也不會邀你入群，沒有個股投資，更不會提醒交易入場點和出場點！小心詐騙！‼️⚠️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於 2026年7月4日 下午3:56 寫道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0050" indent="-400050" defTabSz="462280">
              <a:defRPr sz="4424"/>
            </a:pPr>
            <a:r>
              <a:t>於 2026年7月4日 下午3:56 寫道：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﻿Hi James老師你好，</a:t>
            </a:r>
          </a:p>
          <a:p>
            <a:pPr marL="400050" indent="-400050" defTabSz="462280">
              <a:defRPr sz="4424"/>
            </a:pPr>
            <a:r>
              <a:t>我也在思考讀書的目的～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其實我真認為台灣教育下除了考試，有多少能夠培養小孩探尋自我～找到自己的興趣發展進而貢獻社會～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我小孩一個今年1歲，一個還在肚子裡，一個月後出生，譬如我想教導我小孩如何有意義的花錢，在讓自己財富成長的同時 也可以有意義的花錢，但我沒有好的方式可以著手～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想請教老師 對小孩教育的培養 你能分享一下見解？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自古的教育就是行為教育！小孩子最早學習的環境是家庭，所以父母的互動對小孩的影響相當的大。…"/>
          <p:cNvSpPr txBox="1"/>
          <p:nvPr>
            <p:ph type="body" idx="1"/>
          </p:nvPr>
        </p:nvSpPr>
        <p:spPr>
          <a:xfrm>
            <a:off x="1689100" y="446268"/>
            <a:ext cx="21005800" cy="11892511"/>
          </a:xfrm>
          <a:prstGeom prst="rect">
            <a:avLst/>
          </a:prstGeom>
        </p:spPr>
        <p:txBody>
          <a:bodyPr/>
          <a:lstStyle/>
          <a:p>
            <a:pPr marL="535781" indent="-535781" defTabSz="619125">
              <a:defRPr sz="5925"/>
            </a:pPr>
            <a:r>
              <a:t>自古的教育就是行為教育！小孩子最早學習的環境是家庭，所以父母的互動對小孩的影響相當的大。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家庭關係，小孩看到的是父母的互動，還有你與你自己父母的關係與互動！一個不孝順父母的期望子女能孝順你，應該是緣木求魚！時常爭吵的父母，如何期望小孩心理健康成長呢？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你們與父母否有固定時間聚會，探望，關心，一起帶你自己的父母到餐廳共同相聚好好吃頓飯，帶你的父母一起旅遊，孩子都看在眼裡，這在孩子教育裡面塑造你的孩子未來與你的關係！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我從女兒零歲就每年寒暑假一定回台灣，與家人親戚聚會，辦全家族的旅遊，有祖父母，叔叔，伯伯，姑姑，和女兒的堂兄弟姊妹，全家族一起旅遊。…"/>
          <p:cNvSpPr txBox="1"/>
          <p:nvPr>
            <p:ph type="body" idx="1"/>
          </p:nvPr>
        </p:nvSpPr>
        <p:spPr>
          <a:xfrm>
            <a:off x="1689100" y="446268"/>
            <a:ext cx="21005800" cy="11892511"/>
          </a:xfrm>
          <a:prstGeom prst="rect">
            <a:avLst/>
          </a:prstGeom>
        </p:spPr>
        <p:txBody>
          <a:bodyPr/>
          <a:lstStyle/>
          <a:p>
            <a:pPr marL="557212" indent="-557212" defTabSz="643889">
              <a:defRPr sz="6162"/>
            </a:pPr>
            <a:r>
              <a:t>我從女兒零歲就每年寒暑假一定回台灣，與家人親戚聚會，辦全家族的旅遊，有祖父母，叔叔，伯伯，姑姑，和女兒的堂兄弟姊妹，全家族一起旅遊。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現在，女兒就會主動邀我們一起旅遊，每週固定與我們吃飯喝咖啡聊天！（無形間，你就是在教子女，家庭關係與精神能量的花費！）</a:t>
            </a:r>
          </a:p>
          <a:p>
            <a:pPr marL="557212" indent="-557212" defTabSz="643889">
              <a:defRPr sz="6162"/>
            </a:pPr>
          </a:p>
          <a:p>
            <a:pPr marL="557212" indent="-557212" defTabSz="643889">
              <a:defRPr sz="6162"/>
            </a:pPr>
            <a:r>
              <a:t>在美國的中產階級其實生活壓力很大，台灣的小確幸，還是可以蠻幸福的！尤其台灣的人文環境與小而美的地理環境。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台灣與美國兩邊過生活，只要有錢，居住在哪裡都很好，有錢可以到處居住到處看看，用錢買快樂與幸福，比一開始居住在哪裡更加重要，尤其勉強移民是不值得的。（因為居所本來就是可以隨時改變，有錢就有居住的自由）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78631" indent="-478631" defTabSz="553084">
              <a:defRPr sz="5293"/>
            </a:pPr>
            <a:r>
              <a:t>台灣與美國兩邊過生活，只要有錢，居住在哪裡都很好，有錢可以到處居住到處看看，用錢買快樂與幸福，比一開始居住在哪裡更加重要，尤其勉強移民是不值得的。（因為居所本來就是可以隨時改變，有錢就有居住的自由）！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父母生活教育與家族互動，造就子女是否有向心力，兄友弟恭，父慈子孝，子女是不用繩子綁住的風箏，關係不會斷線，知道回家的路。</a:t>
            </a:r>
          </a:p>
          <a:p>
            <a:pPr marL="478631" indent="-478631" defTabSz="553084">
              <a:defRPr sz="5293"/>
            </a:pPr>
          </a:p>
          <a:p>
            <a:pPr marL="478631" indent="-478631" defTabSz="553084">
              <a:defRPr sz="5293"/>
            </a:pPr>
            <a:r>
              <a:t>資本家，不受環境影響，不受外面價值觀的限制，在任何地區與環境都可以活出自我。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你先看以下的YouTube ，再看 講義，再執行 回測軟體，軟體可以匯入 其他檔案，或自己輸入自己的資產配置模擬！…"/>
          <p:cNvSpPr txBox="1"/>
          <p:nvPr>
            <p:ph type="body" idx="1"/>
          </p:nvPr>
        </p:nvSpPr>
        <p:spPr>
          <a:xfrm>
            <a:off x="1505595" y="-410493"/>
            <a:ext cx="21005802" cy="12931730"/>
          </a:xfrm>
          <a:prstGeom prst="rect">
            <a:avLst/>
          </a:prstGeom>
        </p:spPr>
        <p:txBody>
          <a:bodyPr/>
          <a:lstStyle/>
          <a:p>
            <a:pPr marL="285750" indent="-285750" defTabSz="330200">
              <a:defRPr sz="3100"/>
            </a:pPr>
            <a:r>
              <a:t>你先看以下的YouTube ，再看 講義，再執行 回測軟體，軟體可以匯入 其他檔案，或自己輸入自己的資產配置模擬！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CLEC 專題 【 資產配置回測軟體使用教學】 2025年12月30日</a:t>
            </a:r>
          </a:p>
          <a:p>
            <a:pPr marL="285750" indent="-285750" defTabSz="330200">
              <a:defRPr sz="31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2" invalidUrl="" action="" tgtFrame="" tooltip="" history="1" highlightClick="0" endSnd="0"/>
              </a:rPr>
              <a:t>https://x.com/CLEC168/status/2071748489223258225/video/1?s=61</a:t>
            </a:r>
          </a:p>
          <a:p>
            <a:pPr marL="285750" indent="-285750" defTabSz="330200">
              <a:defRPr sz="31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</a:p>
          <a:p>
            <a:pPr marL="285750" indent="-285750" defTabSz="330200">
              <a:defRPr sz="3100"/>
            </a:pPr>
            <a:r>
              <a:t>回測簡報.pptx</a:t>
            </a:r>
          </a:p>
          <a:p>
            <a:pPr marL="285750" indent="-285750" defTabSz="330200">
              <a:defRPr sz="31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3" invalidUrl="" action="" tgtFrame="" tooltip="" history="1" highlightClick="0" endSnd="0"/>
              </a:rPr>
              <a:t>https://docs.google.com/presentation/d/1wyELtWLl4_ReEo5y34JGadjU_uB1lb8b/edit?usp=drivesdk&amp;ouid=113923943543023279904&amp;rtpof=true&amp;sd=true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QQQ/QLD 資產配置 回測 Backtester</a:t>
            </a:r>
          </a:p>
          <a:p>
            <a:pPr marL="285750" indent="-285750" defTabSz="330200">
              <a:defRPr sz="31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4" invalidUrl="" action="" tgtFrame="" tooltip="" history="1" highlightClick="0" endSnd="0"/>
              </a:rPr>
              <a:t>https://clec-strategy-backtest.vercel.app/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不用槓桿基金的質押資產配置.json</a:t>
            </a:r>
          </a:p>
          <a:p>
            <a:pPr marL="285750" indent="-285750" defTabSz="330200">
              <a:defRPr sz="3100"/>
            </a:pPr>
            <a:r>
              <a:t>https://drive.google.com/file/d/1oUX5vvwCBA7jWz9-a-Q0sIK3U4AH1Q3M/view?usp=drivesdk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80 20 資產配置不質押profiles_2025-12-30</a:t>
            </a:r>
          </a:p>
          <a:p>
            <a:pPr marL="285750" indent="-285750" defTabSz="330200">
              <a:defRPr sz="3100"/>
            </a:pPr>
            <a:r>
              <a:t>https://drive.google.com/file/d/1I96qJBdfyvfL4V2d_JhjTLXlcFrR9km4/view?usp=drivesdk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台灣資產配置profiles_2025-12-30</a:t>
            </a:r>
          </a:p>
          <a:p>
            <a:pPr marL="285750" indent="-285750" defTabSz="330200">
              <a:defRPr sz="3100"/>
            </a:pPr>
            <a:r>
              <a:t>https://drive.google.com/file/d/1UZzv1lGiPwjGhixHc7XNYUrtoF5F-q2e/view?usp=drivesdk</a:t>
            </a:r>
          </a:p>
          <a:p>
            <a:pPr marL="285750" indent="-285750" defTabSz="330200">
              <a:defRPr sz="3100"/>
            </a:pPr>
          </a:p>
          <a:p>
            <a:pPr marL="285750" indent="-285750" defTabSz="330200">
              <a:defRPr sz="3100"/>
            </a:pPr>
            <a:r>
              <a:t>美國資產配置(更新版）profiles_2026-01-01.json</a:t>
            </a:r>
          </a:p>
          <a:p>
            <a:pPr marL="285750" indent="-285750" defTabSz="330200">
              <a:defRPr sz="31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>
                <a:hlinkClick r:id="rId5" invalidUrl="" action="" tgtFrame="" tooltip="" history="1" highlightClick="0" endSnd="0"/>
              </a:rPr>
              <a:t>https://drive.google.com/file/d/1MfbKuGnlbzXXnie6QBQ1d--B5xsXGM1R/view?usp=drivesdk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我是不建議美國居民提撥 HSA和稅前（pre-tax )退休帳戶 IRA / 401K  。一定只提撥 ROTH…"/>
          <p:cNvSpPr txBox="1"/>
          <p:nvPr>
            <p:ph type="body" idx="1"/>
          </p:nvPr>
        </p:nvSpPr>
        <p:spPr>
          <a:xfrm>
            <a:off x="1488644" y="1061953"/>
            <a:ext cx="21005801" cy="10160001"/>
          </a:xfrm>
          <a:prstGeom prst="rect">
            <a:avLst/>
          </a:prstGeom>
        </p:spPr>
        <p:txBody>
          <a:bodyPr/>
          <a:lstStyle/>
          <a:p>
            <a:pPr marL="650081" indent="-650081" defTabSz="751205">
              <a:defRPr sz="7189"/>
            </a:pPr>
            <a:r>
              <a:t>我是不建議美國居民提撥 HSA和稅前（pre-tax )退休帳戶 IRA / 401K  。一定只提撥 ROTH</a:t>
            </a:r>
          </a:p>
          <a:p>
            <a:pPr marL="650081" indent="-650081" defTabSz="751205">
              <a:defRPr sz="7189"/>
            </a:pPr>
          </a:p>
          <a:p>
            <a:pPr marL="650081" indent="-650081" defTabSz="751205">
              <a:defRPr sz="7189"/>
            </a:pPr>
            <a:r>
              <a:t>錢自己決定怎麼用，不要讓政府與銀行決定你的資金怎麼用！HSA 和 稅錢退休帳戶都是詐騙帳戶，前面省稅後面就是金錢監牢！</a:t>
            </a:r>
          </a:p>
          <a:p>
            <a:pPr marL="650081" indent="-650081" defTabSz="751205">
              <a:defRPr sz="7189"/>
            </a:pPr>
          </a:p>
          <a:p>
            <a:pPr marL="650081" indent="-650081" defTabSz="751205">
              <a:defRPr sz="7189"/>
            </a:pPr>
            <a:r>
              <a:t>退休帳戶只在 ROTH IRA / ROTH 401K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我們不是巴菲特，我們的投資哲學與巴菲特完全不一樣！但長期的概念是一樣的！…"/>
          <p:cNvSpPr txBox="1"/>
          <p:nvPr>
            <p:ph type="body" idx="1"/>
          </p:nvPr>
        </p:nvSpPr>
        <p:spPr>
          <a:xfrm>
            <a:off x="1689100" y="1090590"/>
            <a:ext cx="21005800" cy="11534820"/>
          </a:xfrm>
          <a:prstGeom prst="rect">
            <a:avLst/>
          </a:prstGeom>
        </p:spPr>
        <p:txBody>
          <a:bodyPr/>
          <a:lstStyle/>
          <a:p>
            <a:pPr marL="535781" indent="-535781" defTabSz="619125">
              <a:defRPr sz="5925"/>
            </a:pPr>
            <a:r>
              <a:t>我們不是巴菲特，我們的投資哲學與巴菲特完全不一樣！但長期的概念是一樣的！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巴菲特選擇個股，等待個股便宜，我們投資指數，我們不懂估值，不知道一個國家指數合理價值，所以沒有等待估值合理。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投資納指一百指數基金，就是投資人類，你等待市場指數下跌，就如在賭人類停止進步，期望人類可以退步或變懶惰，或你指望人類自我毀滅！或自我退化！讓你有機會買到低點。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等待只會自我毀滅！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最簡單的資產風險模擬，就是當市場從今天開始。在三年的時間跌幅達到80%，且15年才又回到高點，你怎麼在最低點沒有被清盤，且15年期間，現金流不會斷，有錢花可以活下去，就是這麼簡單也不用什麼複雜的模擬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最簡單的資產風險模擬，就是當市場從今天開始。在三年的時間跌幅達到80%，且15年才又回到高點，你怎麼在最低點沒有被清盤，且15年期間，現金流不會斷，有錢花可以活下去，就是這麼簡單也不用什麼複雜的模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貼上的影片.png" descr="貼上的影片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525" y="1244600"/>
            <a:ext cx="11784494" cy="42371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貼上的影片.png" descr="貼上的影片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3260" y="6012035"/>
            <a:ext cx="10352079" cy="7629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貼上的影片.png" descr="貼上的影片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32754" y="-49841"/>
            <a:ext cx="12086464" cy="11757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由 CLEC投資理財頻道 在 X 上發佈『價值十億元的投資講座』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由 CLEC投資理財頻道 在 X 上發佈『價值十億元的投資講座』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00694 2026年 投資第一堂課『價值十億元的投資講座』第一章 2026年5月5日</a:t>
            </a:r>
          </a:p>
          <a:p>
            <a:pPr marL="421481" indent="-421481" defTabSz="487044">
              <a:defRPr sz="4660"/>
            </a:pPr>
            <a:r>
              <a:t>https://x.com/CLEC168/status/2071329516484796535/video/1?s=66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00695 2026年 投資第一堂課『價值十億元的投資講座』第二章   2026年5月6日</a:t>
            </a:r>
          </a:p>
          <a:p>
            <a:pPr marL="421481" indent="-421481" defTabSz="487044">
              <a:defRPr sz="4660"/>
            </a:pPr>
            <a:r>
              <a:t>https://x.com/CLEC168/status/2071585253316313318/video/1?s=66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00696 2026年 投資第一堂課『價值十億元的投資講座』第三章   2026年5月7日</a:t>
            </a:r>
          </a:p>
          <a:p>
            <a:pPr marL="421481" indent="-421481" defTabSz="487044">
              <a:defRPr sz="466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https://x.com/CLEC168/status/2071585566735700473/video/1?s=66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Shot_2026-08-11_15.27.12.mp4" descr="iShot_2026-08-11_15.27.12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8222"/>
            <a:ext cx="24384000" cy="136595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98" fill="hold"/>
                                        <p:tgtEl>
                                          <p:spTgt spid="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03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03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0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•Youtube Podcast 頻道…"/>
          <p:cNvSpPr txBox="1"/>
          <p:nvPr/>
        </p:nvSpPr>
        <p:spPr>
          <a:xfrm>
            <a:off x="1469204" y="504330"/>
            <a:ext cx="14770226" cy="5675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Youtube Podcast 頻道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•CLEC寶典有聲書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</a:t>
            </a:r>
            <a:r>
              <a:rPr u="sng">
                <a:hlinkClick r:id="rId2" invalidUrl="" action="" tgtFrame="" tooltip="" history="1" highlightClick="0" endSnd="0"/>
              </a:rPr>
              <a:t>https://www.youtube.com/playlist?list=PLYHvOuz0cowU</a:t>
            </a:r>
            <a:r>
              <a:t> 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rPr b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>•</a:t>
            </a:r>
            <a:r>
              <a:t>Youtube Podcast 頻道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•CLEC James的美國投資之路 緣起與今日</a:t>
            </a:r>
          </a:p>
          <a:p>
            <a:pPr algn="l" defTabSz="457200">
              <a:defRPr sz="4190">
                <a:solidFill>
                  <a:srgbClr val="0571A2"/>
                </a:solidFill>
              </a:defRPr>
            </a:pPr>
            <a:r>
              <a:t>•</a:t>
            </a:r>
            <a:r>
              <a:rPr u="sng">
                <a:hlinkClick r:id="rId3" invalidUrl="" action="" tgtFrame="" tooltip="" history="1" highlightClick="0" endSnd="0"/>
              </a:rPr>
              <a:t>https://www.youtube.com/playlist?list=PLREts30MBtkI</a:t>
            </a:r>
            <a:endParaRPr b="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06" name="貼上的影片.png" descr="貼上的影片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24041" y="6074366"/>
            <a:ext cx="17335918" cy="72057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1270127">
              <a:lnSpc>
                <a:spcPct val="80000"/>
              </a:lnSpc>
              <a:defRPr b="0" spc="-91" sz="9125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pPr/>
            <a:r>
              <a:t>Clubhouse 輕鬆 聊 投資</a:t>
            </a:r>
          </a:p>
        </p:txBody>
      </p:sp>
      <p:sp>
        <p:nvSpPr>
          <p:cNvPr id="210" name="巿場長期只有上漲"/>
          <p:cNvSpPr txBox="1"/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b="1" sz="7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巿場長期只有上漲</a:t>
            </a:r>
          </a:p>
        </p:txBody>
      </p:sp>
      <p:sp>
        <p:nvSpPr>
          <p:cNvPr id="211" name="CLEC (California Life Enrichment Club )…"/>
          <p:cNvSpPr txBox="1"/>
          <p:nvPr/>
        </p:nvSpPr>
        <p:spPr>
          <a:xfrm>
            <a:off x="5132107" y="7710754"/>
            <a:ext cx="14119786" cy="5007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(California Life Enrichment Club )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 投資理財頻道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2026年8月15日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X 平台 影片編號00578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能夠投資的錢立即市以價買進，…"/>
          <p:cNvSpPr txBox="1"/>
          <p:nvPr>
            <p:ph type="body" idx="1"/>
          </p:nvPr>
        </p:nvSpPr>
        <p:spPr>
          <a:xfrm>
            <a:off x="121249" y="911745"/>
            <a:ext cx="24141502" cy="11348416"/>
          </a:xfrm>
          <a:prstGeom prst="rect">
            <a:avLst/>
          </a:prstGeom>
        </p:spPr>
        <p:txBody>
          <a:bodyPr/>
          <a:lstStyle/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能夠投資的錢立即市以價買進，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打死不賣！買完就睡覺。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哪一個字看不懂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不要再問這樣買可以嗎要分批嗎？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更不要說要等下跌再買進，你不是神！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等待是最笨策略！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任何保險立即直接解約贖回，自己投資，資產一輩子會增長四個零，你拿回十萬，一輩子會變十億！你自己可以成長成十億百億，何必放在保險公司爛呢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任何保險立即直接解約贖回，自己投資，資產一輩子會增長四個零，你拿回十萬，一輩子會變十億！你自己可以成長成十億百億，何必放在保險公司爛呢？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不要再問保險借款的事！不要用保單借款，這樣做會窮上加窮！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不要保險，不要保險，不要保險！遠離保險遠離做保險經紀的朋友。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有保險的立即馬上找附近臨櫃解約，無需跟你的保險經紀糾纏！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投資不需要知道很多，以下的不要問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42937" indent="-642937" defTabSz="742950">
              <a:defRPr sz="7110"/>
            </a:pPr>
            <a:r>
              <a:t>投資不需要知道很多，以下的不要問：</a:t>
            </a:r>
          </a:p>
          <a:p>
            <a:pPr lvl="1" marL="1214437" indent="-642937" defTabSz="742950">
              <a:defRPr sz="7110"/>
            </a:pPr>
            <a:r>
              <a:t>不要問個股。也不要問我沒提的其他標的。</a:t>
            </a:r>
          </a:p>
          <a:p>
            <a:pPr lvl="1" marL="1214437" indent="-642937" defTabSz="742950">
              <a:defRPr sz="7110"/>
            </a:pPr>
            <a:r>
              <a:t>不要問何時買？不要問何時賣？</a:t>
            </a:r>
          </a:p>
          <a:p>
            <a:pPr lvl="1" marL="1214437" indent="-642937" defTabSz="742950">
              <a:defRPr sz="7110"/>
            </a:pPr>
            <a:r>
              <a:t>不要問什麼時候會下跌？不要問何時會上漲？</a:t>
            </a:r>
          </a:p>
          <a:p>
            <a:pPr lvl="1" marL="1214437" indent="-642937" defTabSz="742950">
              <a:defRPr sz="7110"/>
            </a:pPr>
            <a:r>
              <a:t>不要問還會跌嗎？不要問會跌到哪？</a:t>
            </a:r>
          </a:p>
          <a:p>
            <a:pPr lvl="1" marL="1214437" indent="-642937" defTabSz="742950">
              <a:defRPr sz="7110"/>
            </a:pPr>
            <a:r>
              <a:t>不要問還會漲嗎？不要問會漲到哪？</a:t>
            </a:r>
          </a:p>
          <a:p>
            <a:pPr marL="642937" indent="-642937" defTabSz="742950">
              <a:defRPr sz="7110"/>
            </a:pPr>
            <a:r>
              <a:t>投資不是懂越多越好，有錢就買，打死不賣，才是關鍵重點。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