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Shape 19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/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大標題文字</a:t>
            </a:r>
          </a:p>
        </p:txBody>
      </p:sp>
      <p:sp>
        <p:nvSpPr>
          <p:cNvPr id="13" name="內文層級一…"/>
          <p:cNvSpPr txBox="1"/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b="1" sz="127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/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92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、項目符號與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大標題文字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04" name="內文層級一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一頁三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3" name="影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4" name="影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名言語錄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/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–王大明</a:t>
            </a:r>
          </a:p>
        </p:txBody>
      </p:sp>
      <p:sp>
        <p:nvSpPr>
          <p:cNvPr id="123" name="「在此輸入名言語錄。」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「在此輸入名言語錄。」</a:t>
            </a:r>
          </a:p>
        </p:txBody>
      </p:sp>
      <p:sp>
        <p:nvSpPr>
          <p:cNvPr id="12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/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/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sp>
        <p:nvSpPr>
          <p:cNvPr id="156" name="內文層級一…"/>
          <p:cNvSpPr txBox="1"/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b="1" sz="12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2" y="12275218"/>
            <a:ext cx="3169416" cy="828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作者和日期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defTabSz="701675">
              <a:spcBef>
                <a:spcPts val="0"/>
              </a:spcBef>
              <a:buSzTx/>
              <a:buNone/>
              <a:defRPr b="1" sz="3060"/>
            </a:lvl1pPr>
          </a:lstStyle>
          <a:p>
            <a:pPr/>
            <a:r>
              <a:t>作者和日期</a:t>
            </a:r>
          </a:p>
        </p:txBody>
      </p:sp>
      <p:sp>
        <p:nvSpPr>
          <p:cNvPr id="174" name="簡報標題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l" defTabSz="2438338">
              <a:lnSpc>
                <a:spcPct val="80000"/>
              </a:lnSpc>
              <a:defRPr b="1" spc="-232" sz="1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簡報標題</a:t>
            </a:r>
          </a:p>
        </p:txBody>
      </p:sp>
      <p:sp>
        <p:nvSpPr>
          <p:cNvPr id="175" name="內文層級一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b="1" sz="5500"/>
            </a:lvl1pPr>
            <a:lvl2pPr marL="0" indent="457200">
              <a:spcBef>
                <a:spcPts val="0"/>
              </a:spcBef>
              <a:buSzTx/>
              <a:buNone/>
              <a:defRPr b="1" sz="5500"/>
            </a:lvl2pPr>
            <a:lvl3pPr marL="0" indent="914400">
              <a:spcBef>
                <a:spcPts val="0"/>
              </a:spcBef>
              <a:buSzTx/>
              <a:buNone/>
              <a:defRPr b="1" sz="5500"/>
            </a:lvl3pPr>
            <a:lvl4pPr marL="0" indent="1371600">
              <a:spcBef>
                <a:spcPts val="0"/>
              </a:spcBef>
              <a:buSzTx/>
              <a:buNone/>
              <a:defRPr b="1" sz="5500"/>
            </a:lvl4pPr>
            <a:lvl5pPr marL="0" indent="1828800"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簡報副標題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6" name="幻燈片編號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影像"/>
          <p:cNvSpPr/>
          <p:nvPr>
            <p:ph type="pic" idx="21"/>
          </p:nvPr>
        </p:nvSpPr>
        <p:spPr>
          <a:xfrm>
            <a:off x="4800844" y="2889929"/>
            <a:ext cx="14591863" cy="97279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 cop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中央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/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5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/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571A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/status/2071585566735700473/video/1?s=66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facebook.com/share/12M44XNrAx5/?mibextid=wwXIfr" TargetMode="External"/><Relationship Id="rId3" Type="http://schemas.openxmlformats.org/officeDocument/2006/relationships/hyperlink" Target="mailto:clec.hq.director@gmail.com" TargetMode="External"/><Relationship Id="rId4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lec168.com/video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u.pc.cd/Mx3italK" TargetMode="External"/><Relationship Id="rId3" Type="http://schemas.openxmlformats.org/officeDocument/2006/relationships/hyperlink" Target="https://u.pcloud.link/publink/show?code=Mx3italK" TargetMode="External"/><Relationship Id="rId4" Type="http://schemas.openxmlformats.org/officeDocument/2006/relationships/hyperlink" Target="https://u.pcloud.link/publink/show?code=kZHbTr5ZoHoc9XwCqkXalpr17rjG2keBGvBX" TargetMode="External"/><Relationship Id="rId5" Type="http://schemas.openxmlformats.org/officeDocument/2006/relationships/hyperlink" Target="https://pse.is/9cal8x" TargetMode="External"/><Relationship Id="rId6" Type="http://schemas.openxmlformats.org/officeDocument/2006/relationships/hyperlink" Target="https://u.pcloud.link/publink/show?code=kZQbTr5ZE2GWjjajXERLzYfWVMTIPQccDmRy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hyperlink" Target="https://pan.baidu.com/s/1GhXugopXwtAivGLJj4m7mQ?pwd=clec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老师您好，新增了一个页面：全球納指與標普 ETF地圖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老师您好，新增了一个页面：全球納指與標普 ETF地圖</a:t>
            </a:r>
          </a:p>
          <a:p>
            <a:pPr/>
            <a:r>
              <a:t>https://clec168.com/global-etf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市場震盪於我無關！…"/>
          <p:cNvSpPr txBox="1"/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無視市場聲色起伏！</a:t>
            </a:r>
          </a:p>
        </p:txBody>
      </p:sp>
      <p:sp>
        <p:nvSpPr>
          <p:cNvPr id="217" name="`"/>
          <p:cNvSpPr txBox="1"/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pPr/>
            <a:r>
              <a:t>`</a:t>
            </a:r>
          </a:p>
        </p:txBody>
      </p:sp>
      <p:grpSp>
        <p:nvGrpSpPr>
          <p:cNvPr id="221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218" name="影像" descr="影像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9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安</a:t>
              </a:r>
            </a:p>
          </p:txBody>
        </p:sp>
        <p:sp>
          <p:nvSpPr>
            <p:cNvPr id="220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心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50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500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500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500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500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500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500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免責宣告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b="1" sz="8300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免責宣告</a:t>
            </a:r>
          </a:p>
        </p:txBody>
      </p:sp>
      <p:sp>
        <p:nvSpPr>
          <p:cNvPr id="224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/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我們影片及相關內容僅供教育目的，無營利行為。我們沒有任何討論群組或社團，如果有人邀请您加入，請小心詐騙。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投資者永遠極度樂觀！…"/>
          <p:cNvSpPr txBox="1"/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財富值得等待！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追蹤、留言、❤️、轉發分享…"/>
          <p:cNvSpPr txBox="1"/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追蹤、留言、❤️、轉發分享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市場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市場</a:t>
            </a:r>
          </a:p>
          <a:p>
            <a:pPr/>
            <a:r>
              <a:t>永遠持續上漲</a:t>
            </a:r>
          </a:p>
        </p:txBody>
      </p:sp>
      <p:sp>
        <p:nvSpPr>
          <p:cNvPr id="231" name="只漲不跌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pPr/>
            <a:r>
              <a:t>只漲不跌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小心詐騙！‼️⚠️"/>
          <p:cNvSpPr txBox="1"/>
          <p:nvPr>
            <p:ph type="title"/>
          </p:nvPr>
        </p:nvSpPr>
        <p:spPr>
          <a:xfrm>
            <a:off x="1778000" y="491319"/>
            <a:ext cx="20828000" cy="3130465"/>
          </a:xfrm>
          <a:prstGeom prst="rect">
            <a:avLst/>
          </a:prstGeom>
        </p:spPr>
        <p:txBody>
          <a:bodyPr/>
          <a:lstStyle/>
          <a:p>
            <a:pPr/>
            <a:r>
              <a:t>小心詐騙！‼️⚠️</a:t>
            </a:r>
          </a:p>
        </p:txBody>
      </p:sp>
      <p:sp>
        <p:nvSpPr>
          <p:cNvPr id="234" name="‼️⚠️小心有人冒用我們的名字！在此留言貼文，我們沒有 WhatsApp 帳戶，也不會邀你入群，沒有個股投資，更不會提醒交易入場點和出場點！小心詐騙！‼️⚠️"/>
          <p:cNvSpPr txBox="1"/>
          <p:nvPr>
            <p:ph type="body" idx="4294967295"/>
          </p:nvPr>
        </p:nvSpPr>
        <p:spPr>
          <a:xfrm>
            <a:off x="2144226" y="2551153"/>
            <a:ext cx="20095548" cy="101600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b="1" sz="7900">
                <a:solidFill>
                  <a:srgbClr val="0571A2"/>
                </a:solidFill>
              </a:defRPr>
            </a:lvl1pPr>
          </a:lstStyle>
          <a:p>
            <a:pPr/>
            <a:r>
              <a:t>‼️⚠️小心有人冒用我們的名字！在此留言貼文，我們沒有 WhatsApp 帳戶，也不會邀你入群，沒有個股投資，更不會提醒交易入場點和出場點！小心詐騙！‼️⚠️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孩子絕對會比我們更好、比我們更優秀。…"/>
          <p:cNvSpPr txBox="1"/>
          <p:nvPr>
            <p:ph type="body" idx="1"/>
          </p:nvPr>
        </p:nvSpPr>
        <p:spPr>
          <a:xfrm>
            <a:off x="1689100" y="1090590"/>
            <a:ext cx="21005800" cy="10890120"/>
          </a:xfrm>
          <a:prstGeom prst="rect">
            <a:avLst/>
          </a:prstGeom>
        </p:spPr>
        <p:txBody>
          <a:bodyPr/>
          <a:lstStyle/>
          <a:p>
            <a:pPr marL="564356" indent="-564356" defTabSz="652145">
              <a:defRPr sz="6241"/>
            </a:pPr>
            <a:r>
              <a:t>孩子絕對會比我們更好、比我們更優秀。</a:t>
            </a:r>
          </a:p>
          <a:p>
            <a:pPr marL="564356" indent="-564356" defTabSz="652145">
              <a:defRPr sz="6241"/>
            </a:pPr>
          </a:p>
          <a:p>
            <a:pPr marL="564356" indent="-564356" defTabSz="652145">
              <a:defRPr sz="6241"/>
            </a:pPr>
            <a:r>
              <a:t>當孩子漸漸長大後，你會發現，需要向他們學習的事情越來越多。</a:t>
            </a:r>
          </a:p>
          <a:p>
            <a:pPr marL="564356" indent="-564356" defTabSz="652145">
              <a:defRPr sz="6241"/>
            </a:pPr>
          </a:p>
          <a:p>
            <a:pPr marL="564356" indent="-564356" defTabSz="652145">
              <a:defRPr sz="6241"/>
            </a:pPr>
            <a:r>
              <a:t>他們懂得更多新的知識，擁有更多新的觀念，也看見我們未曾看過的世界。</a:t>
            </a:r>
          </a:p>
          <a:p>
            <a:pPr marL="564356" indent="-564356" defTabSz="652145">
              <a:defRPr sz="6241"/>
            </a:pPr>
          </a:p>
          <a:p>
            <a:pPr marL="564356" indent="-564356" defTabSz="652145">
              <a:defRPr sz="6241"/>
            </a:pPr>
            <a:r>
              <a:t>孩子能教給我們的越來越多，能告訴我們的越來越多；而我們能教給他們的，卻會越來越少。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就像現在的我們與父母一樣。小時候是父母教導我們什麼可以、什麼不可以；長大後，卻常常變成我們告訴父母：「這個不可以喔！那個不行喔！」🤭我們天天提醒父母：「這個不能吃！那個不要做！過馬路要小心！」🤭…"/>
          <p:cNvSpPr txBox="1"/>
          <p:nvPr>
            <p:ph type="body" idx="1"/>
          </p:nvPr>
        </p:nvSpPr>
        <p:spPr>
          <a:xfrm>
            <a:off x="1689100" y="1090590"/>
            <a:ext cx="21005800" cy="10875793"/>
          </a:xfrm>
          <a:prstGeom prst="rect">
            <a:avLst/>
          </a:prstGeom>
        </p:spPr>
        <p:txBody>
          <a:bodyPr/>
          <a:lstStyle/>
          <a:p>
            <a:pPr marL="557212" indent="-557212" defTabSz="643889">
              <a:defRPr sz="6162"/>
            </a:pPr>
            <a:r>
              <a:t>就像現在的我們與父母一樣。小時候是父母教導我們什麼可以、什麼不可以；長大後，卻常常變成我們告訴父母：「這個不可以喔！那個不行喔！」🤭我們天天提醒父母：「這個不能吃！那個不要做！過馬路要小心！」🤭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原來，當孩子長大了，做父母的我們，也慢慢變成了被照顧的人。孩子變大人，父母變小孩！🤭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父母曾經牽著我們的手長大，而有一天，我們也會欣慰地看著孩子走得比我們更精彩。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我們提過可以用高點資產計算你的提領率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78643" indent="-578643" defTabSz="668655">
              <a:defRPr sz="6399"/>
            </a:pPr>
            <a:r>
              <a:t>我們提過可以用高點資產計算你的提領率！</a:t>
            </a:r>
          </a:p>
          <a:p>
            <a:pPr marL="578643" indent="-578643" defTabSz="668655">
              <a:defRPr sz="6399"/>
            </a:pPr>
          </a:p>
          <a:p>
            <a:pPr marL="578643" indent="-578643" defTabSz="668655">
              <a:defRPr sz="6399"/>
            </a:pPr>
            <a:r>
              <a:t>市場下跌更安全，所以你的提領金額不變，但提領率會提高。</a:t>
            </a:r>
          </a:p>
          <a:p>
            <a:pPr marL="578643" indent="-578643" defTabSz="668655">
              <a:defRPr sz="6399"/>
            </a:pPr>
          </a:p>
          <a:p>
            <a:pPr marL="578643" indent="-578643" defTabSz="668655">
              <a:defRPr sz="6399"/>
            </a:pPr>
            <a:r>
              <a:t>例如今年你退休因為市場下跌，資產調到剩 2500萬！你如果相同資產配置回推市場最高點是 3000萬台幣！ 哪你可以用 3000萬計算提領率，如提領 3% , 3000x3%=90萬每年！而不是用 2500計算！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學習總是快樂的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學習總是快樂的！</a:t>
            </a:r>
          </a:p>
          <a:p>
            <a:pPr/>
          </a:p>
          <a:p>
            <a:pPr/>
            <a:r>
              <a:t>直到認知邊界才開始學習！</a:t>
            </a:r>
          </a:p>
          <a:p>
            <a:pPr/>
          </a:p>
          <a:p>
            <a:pPr/>
            <a:r>
              <a:t>知識可以靈活運用，才算真的懂！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1270127">
              <a:lnSpc>
                <a:spcPct val="80000"/>
              </a:lnSpc>
              <a:defRPr b="0" spc="-91" sz="9125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pPr/>
            <a:r>
              <a:t>Clubhouse 輕鬆 聊 投資</a:t>
            </a:r>
          </a:p>
        </p:txBody>
      </p:sp>
      <p:sp>
        <p:nvSpPr>
          <p:cNvPr id="197" name="巿場長期只有上漲"/>
          <p:cNvSpPr txBox="1"/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b="1" sz="7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巿場長期只有上漲</a:t>
            </a:r>
          </a:p>
        </p:txBody>
      </p:sp>
      <p:sp>
        <p:nvSpPr>
          <p:cNvPr id="198" name="CLEC (California Life Enrichment Club )…"/>
          <p:cNvSpPr txBox="1"/>
          <p:nvPr/>
        </p:nvSpPr>
        <p:spPr>
          <a:xfrm>
            <a:off x="5132107" y="7710754"/>
            <a:ext cx="14119786" cy="5007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(California Life Enrichment Club )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 投資理財頻道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2026年8月22日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X 平台 影片編號00579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我還發現心情對健康極為重要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78631" indent="-478631" defTabSz="553084">
              <a:defRPr sz="5293"/>
            </a:pPr>
            <a:r>
              <a:t>我還發現心情對健康極為重要！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但我每次在回信，或者是回覆留言或者是上clubhouse的時候，血糖就會飆高，這就是壓力荷爾蒙，所以一般人工作不覺得自己有壓力是因為你憋著一口氣。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釋放壓力的最好方式就是慢慢呼吸慢慢吐氣，慢慢吸氣，5.5秒如果你吸完氣，還沒到5.5秒就稍微憋一下氣之後再慢慢吐氣5.5秒。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在工作的時候如果能夠慢慢吸氣慢慢吐氣，你的心情就會更好，壓力會降低，你的壓力荷爾蒙會降低，這樣你身體的毒素就會減少。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調高質押借款利息不怕，繼續借！先借先贏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57212" indent="-557212" defTabSz="643889">
              <a:defRPr sz="6162"/>
            </a:pPr>
            <a:r>
              <a:t>調高質押借款利息不怕，繼續借！先借先贏！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台灣央行需要調高利率，台幣升值全民獲益！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美國國債利息都到3.5%~ 5% ，你比美國政府借錢還更便宜！美國政府的利息都比你高，還擔心借錢利息太高嗎？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台幣升值到 一美元兌十五元台幣，出國團費打五折！買進口車也打五折！賣給美國公司晶片漲價100%，那就對了！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由 CLEC投資理財頻道 在 X 上發佈『價值十億元的投資講座』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由 CLEC投資理財頻道 在 X 上發佈『價值十億元的投資講座』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00694 2026年 投資第一堂課『價值十億元的投資講座』第一章 2026年5月5日</a:t>
            </a:r>
          </a:p>
          <a:p>
            <a:pPr marL="421481" indent="-421481" defTabSz="487044">
              <a:defRPr sz="4660"/>
            </a:pPr>
            <a:r>
              <a:t>https://x.com/CLEC168/status/2071329516484796535/video/1?s=66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00695 2026年 投資第一堂課『價值十億元的投資講座』第二章   2026年5月6日</a:t>
            </a:r>
          </a:p>
          <a:p>
            <a:pPr marL="421481" indent="-421481" defTabSz="487044">
              <a:defRPr sz="4660"/>
            </a:pPr>
            <a:r>
              <a:t>https://x.com/CLEC168/status/2071585253316313318/video/1?s=66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00696 2026年 投資第一堂課『價值十億元的投資講座』第三章   2026年5月7日</a:t>
            </a:r>
          </a:p>
          <a:p>
            <a:pPr marL="421481" indent="-421481" defTabSz="487044">
              <a:defRPr sz="466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https://x.com/CLEC168/status/2071585566735700473/video/1?s=66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能夠投資的錢立即市以價買進，…"/>
          <p:cNvSpPr txBox="1"/>
          <p:nvPr>
            <p:ph type="body" idx="1"/>
          </p:nvPr>
        </p:nvSpPr>
        <p:spPr>
          <a:xfrm>
            <a:off x="121249" y="911745"/>
            <a:ext cx="24141502" cy="11348416"/>
          </a:xfrm>
          <a:prstGeom prst="rect">
            <a:avLst/>
          </a:prstGeom>
        </p:spPr>
        <p:txBody>
          <a:bodyPr/>
          <a:lstStyle/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能夠投資的錢立即市以價買進，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打死不賣！買完就睡覺。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哪一個字看不懂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不要再問這樣買可以嗎要分批嗎？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更不要說要等下跌再買進，你不是神！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等待是最笨策略！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任何保險立即直接解約贖回，自己投資，資產一輩子會增長四個零，你拿回十萬，一輩子會變十億！你自己可以成長成十億百億，何必放在保險公司爛呢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任何保險立即直接解約贖回，自己投資，資產一輩子會增長四個零，你拿回十萬，一輩子會變十億！你自己可以成長成十億百億，何必放在保險公司爛呢？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不要再問保險借款的事！不要用保單借款，這樣做會窮上加窮！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不要保險，不要保險，不要保險！遠離保險遠離做保險經紀的朋友。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有保險的立即馬上找附近臨櫃解約，無需跟你的保險經紀糾纏！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投資不需要知道很多，以下的不要問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42937" indent="-642937" defTabSz="742950">
              <a:defRPr sz="7110"/>
            </a:pPr>
            <a:r>
              <a:t>投資不需要知道很多，以下的不要問：</a:t>
            </a:r>
          </a:p>
          <a:p>
            <a:pPr lvl="1" marL="1214437" indent="-642937" defTabSz="742950">
              <a:defRPr sz="7110"/>
            </a:pPr>
            <a:r>
              <a:t>不要問個股。也不要問我沒提的其他標的。</a:t>
            </a:r>
          </a:p>
          <a:p>
            <a:pPr lvl="1" marL="1214437" indent="-642937" defTabSz="742950">
              <a:defRPr sz="7110"/>
            </a:pPr>
            <a:r>
              <a:t>不要問何時買？不要問何時賣？</a:t>
            </a:r>
          </a:p>
          <a:p>
            <a:pPr lvl="1" marL="1214437" indent="-642937" defTabSz="742950">
              <a:defRPr sz="7110"/>
            </a:pPr>
            <a:r>
              <a:t>不要問什麼時候會下跌？不要問何時會上漲？</a:t>
            </a:r>
          </a:p>
          <a:p>
            <a:pPr lvl="1" marL="1214437" indent="-642937" defTabSz="742950">
              <a:defRPr sz="7110"/>
            </a:pPr>
            <a:r>
              <a:t>不要問還會跌嗎？不要問會跌到哪？</a:t>
            </a:r>
          </a:p>
          <a:p>
            <a:pPr lvl="1" marL="1214437" indent="-642937" defTabSz="742950">
              <a:defRPr sz="7110"/>
            </a:pPr>
            <a:r>
              <a:t>不要問還會漲嗎？不要問會漲到哪？</a:t>
            </a:r>
          </a:p>
          <a:p>
            <a:pPr marL="642937" indent="-642937" defTabSz="742950">
              <a:defRPr sz="7110"/>
            </a:pPr>
            <a:r>
              <a:t>投資不是懂越多越好，有錢就買，打死不賣，才是關鍵重點。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最新影片、貼文與最新消息請到 X（Twitter）…"/>
          <p:cNvSpPr txBox="1"/>
          <p:nvPr>
            <p:ph type="body" idx="1"/>
          </p:nvPr>
        </p:nvSpPr>
        <p:spPr>
          <a:xfrm>
            <a:off x="930231" y="1090590"/>
            <a:ext cx="16925097" cy="10718413"/>
          </a:xfrm>
          <a:prstGeom prst="rect">
            <a:avLst/>
          </a:prstGeom>
        </p:spPr>
        <p:txBody>
          <a:bodyPr/>
          <a:lstStyle/>
          <a:p>
            <a:pPr marL="571500" indent="-571500" defTabSz="660400">
              <a:defRPr sz="6320"/>
            </a:pPr>
            <a:r>
              <a:t>最新影片、貼文與最新消息請到 X（Twitter）</a:t>
            </a:r>
          </a:p>
          <a:p>
            <a:pPr marL="571500" indent="-571500" defTabSz="660400">
              <a:defRPr sz="6320"/>
            </a:pPr>
            <a:r>
              <a:t>https://x.com/clec168</a:t>
            </a:r>
          </a:p>
          <a:p>
            <a:pPr marL="571500" indent="-571500" defTabSz="660400">
              <a:defRPr sz="6320"/>
            </a:pPr>
          </a:p>
          <a:p>
            <a:pPr marL="571500" indent="-571500" defTabSz="660400">
              <a:defRPr sz="6320"/>
            </a:pPr>
            <a:r>
              <a:t>Follow 我們的 Facebook(Wealthin50)：</a:t>
            </a:r>
          </a:p>
          <a:p>
            <a:pPr marL="571500" indent="-571500" defTabSz="660400">
              <a:defRPr sz="6320"/>
            </a:pPr>
            <a:r>
              <a:rPr u="sng">
                <a:hlinkClick r:id="rId2" invalidUrl="" action="" tgtFrame="" tooltip="" history="1" highlightClick="0" endSnd="0"/>
              </a:rPr>
              <a:t>https://www.facebook.com/share/12M44XNrAx5/?mibextid=wwXIfr</a:t>
            </a:r>
          </a:p>
          <a:p>
            <a:pPr marL="571500" indent="-571500" defTabSz="660400">
              <a:defRPr sz="6320"/>
            </a:pPr>
          </a:p>
          <a:p>
            <a:pPr marL="571500" indent="-571500" defTabSz="660400">
              <a:defRPr sz="6320"/>
            </a:pPr>
            <a:r>
              <a:t>有問題可以在X平台 臉書留言或寫Email 給我！</a:t>
            </a:r>
            <a:r>
              <a:rPr u="sng">
                <a:hlinkClick r:id="rId3" invalidUrl="" action="" tgtFrame="" tooltip="" history="1" highlightClick="0" endSnd="0"/>
              </a:rPr>
              <a:t>clec.hq.director@gmail.com</a:t>
            </a:r>
            <a:r>
              <a:t> 。</a:t>
            </a:r>
          </a:p>
        </p:txBody>
      </p:sp>
      <p:pic>
        <p:nvPicPr>
          <p:cNvPr id="207" name="截圖 2026-08-21 06.14.12.png" descr="截圖 2026-08-21 06.14.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064725" y="3127639"/>
            <a:ext cx="7150101" cy="5613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點以下連結直接在 https://clec168.com 看最新影片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5775" indent="-485775" defTabSz="561340">
              <a:defRPr sz="5372"/>
            </a:pPr>
            <a:r>
              <a:t>點以下連結直接在 https://clec168.com 看最新影片</a:t>
            </a:r>
          </a:p>
          <a:p>
            <a:pPr marL="485775" indent="-485775" defTabSz="561340">
              <a:defRPr sz="5372"/>
            </a:pPr>
            <a:r>
              <a:rPr u="sng">
                <a:hlinkClick r:id="rId2" invalidUrl="" action="" tgtFrame="" tooltip="" history="1" highlightClick="0" endSnd="0"/>
              </a:rPr>
              <a:t>https://clec168.com/video</a:t>
            </a:r>
          </a:p>
          <a:p>
            <a:pPr marL="485775" indent="-485775" defTabSz="561340">
              <a:defRPr sz="5372"/>
            </a:pPr>
          </a:p>
          <a:p>
            <a:pPr marL="485775" indent="-485775" defTabSz="561340">
              <a:defRPr sz="5372"/>
            </a:pPr>
            <a:r>
              <a:t>以下“CLEC168投資理財”B站频道的最新进展：</a:t>
            </a:r>
          </a:p>
          <a:p>
            <a:pPr marL="485775" indent="-485775" defTabSz="561340">
              <a:defRPr sz="5372"/>
            </a:pPr>
            <a:r>
              <a:t>频道已初步建立，可以看到所有影片、文章與James 漫談（链接：https://space.bilibili.com/473957263 ）</a:t>
            </a:r>
          </a:p>
          <a:p>
            <a:pPr marL="485775" indent="-485775" defTabSz="561340">
              <a:defRPr sz="5372"/>
            </a:pPr>
          </a:p>
          <a:p>
            <a:pPr marL="485775" indent="-485775" defTabSz="561340">
              <a:defRPr sz="5372"/>
            </a:pPr>
            <a:r>
              <a:t>CLEC 投資理財頻道重要資訊連結與最新公告] 找到更多CLEC 相關平台</a:t>
            </a:r>
          </a:p>
          <a:p>
            <a:pPr marL="485775" indent="-485775" defTabSz="561340">
              <a:defRPr sz="5372"/>
            </a:pPr>
            <a:r>
              <a:t>https://u.pcloud.link/publink/show?code=XZCNakJZ2iaqkx14HYYGNa0VkLlix02LzAly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分為兩個資料夾「簡報講義」與「教學資料」，目前權限開放「檢視」、「下載」給知道連結的學員： 無需註冊，在大陸的朋友一樣可以正常下載。…"/>
          <p:cNvSpPr txBox="1"/>
          <p:nvPr>
            <p:ph type="body" idx="1"/>
          </p:nvPr>
        </p:nvSpPr>
        <p:spPr>
          <a:xfrm>
            <a:off x="1689100" y="890134"/>
            <a:ext cx="22051034" cy="10160001"/>
          </a:xfrm>
          <a:prstGeom prst="rect">
            <a:avLst/>
          </a:prstGeom>
        </p:spPr>
        <p:txBody>
          <a:bodyPr/>
          <a:lstStyle/>
          <a:p>
            <a:pPr marL="357187" indent="-357187" defTabSz="412750">
              <a:defRPr sz="3950"/>
            </a:pPr>
            <a:r>
              <a:t>分為兩個資料夾「簡報講義」與「教學資料」，目前權限開放「檢視」、「下載」給知道連結的學員： 無需註冊，在大陸的朋友一樣可以正常下載。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這是短網址，連結相同位置</a:t>
            </a:r>
          </a:p>
          <a:p>
            <a:pPr marL="357187" indent="-357187" defTabSz="412750">
              <a:defRPr sz="3950"/>
            </a:pPr>
            <a:r>
              <a:rPr u="sng">
                <a:hlinkClick r:id="rId2" invalidUrl="" action="" tgtFrame="" tooltip="" history="1" highlightClick="0" endSnd="0"/>
              </a:rPr>
              <a:t>http://u.pc.cd/Mx3italK</a:t>
            </a:r>
          </a:p>
          <a:p>
            <a:pPr marL="357187" indent="-357187" defTabSz="412750">
              <a:defRPr sz="3950"/>
            </a:pPr>
            <a:r>
              <a:rPr u="sng">
                <a:hlinkClick r:id="rId3" invalidUrl="" action="" tgtFrame="" tooltip="" history="1" highlightClick="0" endSnd="0"/>
              </a:rPr>
              <a:t>https://u.pcloud.link/publink/show?code=Mx3italK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分為兩個資料夾</a:t>
            </a:r>
          </a:p>
          <a:p>
            <a:pPr marL="357187" indent="-357187" defTabSz="412750">
              <a:defRPr sz="3950"/>
            </a:pPr>
            <a:r>
              <a:t>「簡報講義」短連結 https://pse.is/9cal8k</a:t>
            </a:r>
          </a:p>
          <a:p>
            <a:pPr marL="357187" indent="-357187" defTabSz="412750">
              <a:defRPr sz="3950"/>
            </a:pPr>
            <a:r>
              <a:t>長連結： </a:t>
            </a:r>
            <a:r>
              <a:rPr u="sng">
                <a:hlinkClick r:id="rId4" invalidUrl="" action="" tgtFrame="" tooltip="" history="1" highlightClick="0" endSnd="0"/>
              </a:rPr>
              <a:t>https://u.pcloud.link/publink/show?code=kZHbTr5ZoHoc9XwCqkXalpr17rjG2keBGvBX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「教學資料」短連結 </a:t>
            </a:r>
            <a:r>
              <a:rPr u="sng">
                <a:hlinkClick r:id="rId5" invalidUrl="" action="" tgtFrame="" tooltip="" history="1" highlightClick="0" endSnd="0"/>
              </a:rPr>
              <a:t>https://pse.is/9cal8x</a:t>
            </a:r>
          </a:p>
          <a:p>
            <a:pPr marL="357187" indent="-357187" defTabSz="412750">
              <a:defRPr sz="3950"/>
            </a:pPr>
            <a:r>
              <a:t>長連結： </a:t>
            </a:r>
            <a:r>
              <a:rPr u="sng">
                <a:hlinkClick r:id="rId6" invalidUrl="" action="" tgtFrame="" tooltip="" history="1" highlightClick="0" endSnd="0"/>
              </a:rPr>
              <a:t>https://u.pcloud.link/publink/show?code=kZQbTr5ZE2GWjjajXERLzYfWVMTIPQccDmRy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•CLEC投資理財 百度網盤 提取碼：clec…"/>
          <p:cNvSpPr txBox="1"/>
          <p:nvPr/>
        </p:nvSpPr>
        <p:spPr>
          <a:xfrm>
            <a:off x="3747656" y="3118776"/>
            <a:ext cx="16888688" cy="214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CLEC投資理財 百度網盤 提取碼：clec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19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</a:defRPr>
            </a:pPr>
            <a:r>
              <a:rPr b="0" u="none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rPr>
                <a:hlinkClick r:id="rId2" invalidUrl="" action="" tgtFrame="" tooltip="" history="1" highlightClick="0" endSnd="0"/>
              </a:rPr>
              <a:t>https://pan.baidu.com/s/1GhXugopXwtAivGLJj4m7mQ?pwd=clec</a:t>
            </a:r>
            <a:endParaRPr b="0" u="none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14" name="•同步更新：長篇、James漫談、X文章、簡報資料、電子書/CLEC寶典v1.13.4…"/>
          <p:cNvSpPr txBox="1"/>
          <p:nvPr/>
        </p:nvSpPr>
        <p:spPr>
          <a:xfrm>
            <a:off x="2212487" y="5744018"/>
            <a:ext cx="19959026" cy="222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同步更新：長篇、James漫談、X文章、簡報資料、電子書/CLEC寶典v1.13.4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注意百度網盤如果使用免費版的學員，可能無法使用影片Ai字幕與錄音檔的字幕功能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