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1" name="Shape 19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16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2" y="12275218"/>
            <a:ext cx="3169416" cy="82888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作者和日期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defTabSz="701675"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174" name="簡報標題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l" defTabSz="2438338">
              <a:lnSpc>
                <a:spcPct val="80000"/>
              </a:lnSpc>
              <a:defRPr b="1" spc="-232" sz="1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簡報標題</a:t>
            </a:r>
          </a:p>
        </p:txBody>
      </p:sp>
      <p:sp>
        <p:nvSpPr>
          <p:cNvPr id="175" name="內文層級一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1" sz="5500"/>
            </a:lvl1pPr>
            <a:lvl2pPr marL="0" indent="457200">
              <a:spcBef>
                <a:spcPts val="0"/>
              </a:spcBef>
              <a:buSzTx/>
              <a:buNone/>
              <a:defRPr b="1" sz="5500"/>
            </a:lvl2pPr>
            <a:lvl3pPr marL="0" indent="914400">
              <a:spcBef>
                <a:spcPts val="0"/>
              </a:spcBef>
              <a:buSzTx/>
              <a:buNone/>
              <a:defRPr b="1" sz="5500"/>
            </a:lvl3pPr>
            <a:lvl4pPr marL="0" indent="1371600">
              <a:spcBef>
                <a:spcPts val="0"/>
              </a:spcBef>
              <a:buSzTx/>
              <a:buNone/>
              <a:defRPr b="1" sz="5500"/>
            </a:lvl4pPr>
            <a:lvl5pPr marL="0" indent="1828800"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簡報副標題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76" name="幻燈片編號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影像"/>
          <p:cNvSpPr/>
          <p:nvPr>
            <p:ph type="pic" idx="21"/>
          </p:nvPr>
        </p:nvSpPr>
        <p:spPr>
          <a:xfrm>
            <a:off x="4800844" y="2889929"/>
            <a:ext cx="14591863" cy="97279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facebook.com/share/12M44XNrAx5/?mibextid=wwXIfr" TargetMode="External"/><Relationship Id="rId3" Type="http://schemas.openxmlformats.org/officeDocument/2006/relationships/hyperlink" Target="mailto:clec.hq.director@gmail.com" TargetMode="External"/><Relationship Id="rId4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clec168.com/video" TargetMode="External"/><Relationship Id="rId3" Type="http://schemas.openxmlformats.org/officeDocument/2006/relationships/hyperlink" Target="https://space.bilibili.com/473957263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.pc.cd/Mx3italK" TargetMode="External"/><Relationship Id="rId3" Type="http://schemas.openxmlformats.org/officeDocument/2006/relationships/hyperlink" Target="https://u.pcloud.link/publink/show?code=Mx3italK" TargetMode="External"/><Relationship Id="rId4" Type="http://schemas.openxmlformats.org/officeDocument/2006/relationships/hyperlink" Target="https://u.pcloud.link/publink/show?code=kZHbTr5ZoHoc9XwCqkXalpr17rjG2keBGvBX" TargetMode="External"/><Relationship Id="rId5" Type="http://schemas.openxmlformats.org/officeDocument/2006/relationships/hyperlink" Target="https://pse.is/9cal8x" TargetMode="External"/><Relationship Id="rId6" Type="http://schemas.openxmlformats.org/officeDocument/2006/relationships/hyperlink" Target="https://u.pcloud.link/publink/show?code=kZQbTr5ZE2GWjjajXERLzYfWVMTIPQccDmRy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hyperlink" Target="https://pan.baidu.com/s/1GhXugopXwtAivGLJj4m7mQ?pwd=clec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u.pcloud.link/publink/show?code=XZSjnJJZ0exeCm2swJk34eiCk9kuxbBHbizX" TargetMode="Externa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/status/2071585566735700473/video/1?s=66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95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96" name="CLEC (California Life Enrichment Club )…"/>
          <p:cNvSpPr txBox="1"/>
          <p:nvPr/>
        </p:nvSpPr>
        <p:spPr>
          <a:xfrm>
            <a:off x="5132107" y="7710754"/>
            <a:ext cx="14119786" cy="5007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(California Life Enrichment Club )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2026年8月29日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X 平台 影片編號00580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能夠投資的錢立即市以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能夠投資的錢立即市以價買進，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打死不賣！買完就睡覺。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哪一個字看不懂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不要再問這樣買可以嗎要分批嗎？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更不要說要等下跌再買進，你不是神！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等待是最笨策略！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任何保險立即直接解約贖回，自己投資，資產一輩子會增長四個零，你拿回十萬，一輩子會變十億！你自己可以成長成十億百億，何必放在保險公司爛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任何保險立即直接解約贖回，自己投資，資產一輩子會增長四個零，你拿回十萬，一輩子會變十億！你自己可以成長成十億百億，何必放在保險公司爛呢？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不要再問保險借款的事！不要用保單借款，這樣做會窮上加窮！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不要保險，不要保險，不要保險！遠離保險遠離做保險經紀的朋友。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不要問個股。也不要問我沒提的其他標的。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最新影片、貼文與最新消息請到 X（Twitter）…"/>
          <p:cNvSpPr txBox="1"/>
          <p:nvPr>
            <p:ph type="body" idx="1"/>
          </p:nvPr>
        </p:nvSpPr>
        <p:spPr>
          <a:xfrm>
            <a:off x="930231" y="1090590"/>
            <a:ext cx="16925097" cy="10718413"/>
          </a:xfrm>
          <a:prstGeom prst="rect">
            <a:avLst/>
          </a:prstGeom>
        </p:spPr>
        <p:txBody>
          <a:bodyPr/>
          <a:lstStyle/>
          <a:p>
            <a:pPr marL="571500" indent="-571500" defTabSz="660400">
              <a:defRPr sz="6320"/>
            </a:pPr>
            <a:r>
              <a:t>最新影片、貼文與最新消息請到 X（Twitter）</a:t>
            </a:r>
          </a:p>
          <a:p>
            <a:pPr marL="571500" indent="-571500" defTabSz="660400">
              <a:defRPr sz="6320"/>
            </a:pPr>
            <a:r>
              <a:t>https://x.com/clec168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Follow 我們的 Facebook(Wealthin50)：</a:t>
            </a:r>
          </a:p>
          <a:p>
            <a:pPr marL="571500" indent="-571500" defTabSz="660400">
              <a:defRPr sz="6320"/>
            </a:pPr>
            <a:r>
              <a:rPr u="sng">
                <a:hlinkClick r:id="rId2" invalidUrl="" action="" tgtFrame="" tooltip="" history="1" highlightClick="0" endSnd="0"/>
              </a:rPr>
              <a:t>https://www.facebook.com/share/12M44XNrAx5/?mibextid=wwXIfr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有問題可以在X平台 臉書留言或寫Email 給我！</a:t>
            </a:r>
            <a:r>
              <a:rPr u="sng">
                <a:hlinkClick r:id="rId3" invalidUrl="" action="" tgtFrame="" tooltip="" history="1" highlightClick="0" endSnd="0"/>
              </a:rPr>
              <a:t>clec.hq.director@gmail.com</a:t>
            </a:r>
            <a:r>
              <a:t> 。</a:t>
            </a:r>
          </a:p>
        </p:txBody>
      </p:sp>
      <p:pic>
        <p:nvPicPr>
          <p:cNvPr id="205" name="截圖 2026-08-21 06.14.12.png" descr="截圖 2026-08-21 06.14.1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64725" y="3127639"/>
            <a:ext cx="7150101" cy="561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點以下連結直接在 https://clec168.com 看最新影片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85775" indent="-485775" defTabSz="561340">
              <a:defRPr sz="5372"/>
            </a:pPr>
            <a:r>
              <a:t>點以下連結直接在 https://clec168.com 看最新影片</a:t>
            </a:r>
          </a:p>
          <a:p>
            <a:pPr marL="485775" indent="-485775" defTabSz="561340">
              <a:defRPr sz="5372"/>
            </a:pPr>
            <a:r>
              <a:rPr u="sng">
                <a:hlinkClick r:id="rId2" invalidUrl="" action="" tgtFrame="" tooltip="" history="1" highlightClick="0" endSnd="0"/>
              </a:rPr>
              <a:t>https://clec168.com/video</a:t>
            </a:r>
          </a:p>
          <a:p>
            <a:pPr marL="485775" indent="-485775" defTabSz="561340">
              <a:defRPr sz="5372"/>
            </a:pPr>
          </a:p>
          <a:p>
            <a:pPr marL="485775" indent="-485775" defTabSz="561340">
              <a:defRPr sz="5372"/>
            </a:pPr>
            <a:r>
              <a:t>以下“CLEC168投資理財”B站频道的最新进展：</a:t>
            </a:r>
          </a:p>
          <a:p>
            <a:pPr marL="485775" indent="-485775" defTabSz="561340">
              <a:defRPr sz="5372"/>
            </a:pPr>
            <a:r>
              <a:t>频道已初步建立，可以看到所有影片、文章與James 漫談（链接：</a:t>
            </a:r>
            <a:r>
              <a:rPr u="sng">
                <a:hlinkClick r:id="rId3" invalidUrl="" action="" tgtFrame="" tooltip="" history="1" highlightClick="0" endSnd="0"/>
              </a:rPr>
              <a:t>https://space.bilibili.com/473957263</a:t>
            </a:r>
            <a:r>
              <a:t> ）</a:t>
            </a:r>
          </a:p>
          <a:p>
            <a:pPr marL="485775" indent="-485775" defTabSz="561340">
              <a:defRPr sz="5372"/>
            </a:pPr>
          </a:p>
          <a:p>
            <a:pPr marL="485775" indent="-485775" defTabSz="561340">
              <a:defRPr sz="5372"/>
            </a:pPr>
            <a:r>
              <a:t>CLEC 投資理財頻道重要資訊連結與最新公告] 找到更多CLEC 相關平台</a:t>
            </a:r>
          </a:p>
          <a:p>
            <a:pPr marL="485775" indent="-485775" defTabSz="561340">
              <a:defRPr sz="5372"/>
            </a:pPr>
            <a:r>
              <a:t>https://u.pcloud.link/publink/show?code=XZCNakJZ2iaqkx14HYYGNa0VkLlix02LzAly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分為兩個資料夾「簡報講義」與「教學資料」，目前權限開放「檢視」、「下載」給知道連結的學員： 無需註冊，在大陸的朋友一樣可以正常下載。…"/>
          <p:cNvSpPr txBox="1"/>
          <p:nvPr>
            <p:ph type="body" idx="1"/>
          </p:nvPr>
        </p:nvSpPr>
        <p:spPr>
          <a:xfrm>
            <a:off x="1689100" y="890134"/>
            <a:ext cx="22051034" cy="10160001"/>
          </a:xfrm>
          <a:prstGeom prst="rect">
            <a:avLst/>
          </a:prstGeom>
        </p:spPr>
        <p:txBody>
          <a:bodyPr/>
          <a:lstStyle/>
          <a:p>
            <a:pPr marL="357187" indent="-357187" defTabSz="412750">
              <a:defRPr sz="3950"/>
            </a:pPr>
            <a:r>
              <a:t>分為兩個資料夾「簡報講義」與「教學資料」，目前權限開放「檢視」、「下載」給知道連結的學員： 無需註冊，在大陸的朋友一樣可以正常下載。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這是短網址，連結相同位置</a:t>
            </a:r>
          </a:p>
          <a:p>
            <a:pPr marL="357187" indent="-357187" defTabSz="412750">
              <a:defRPr sz="3950"/>
            </a:pPr>
            <a:r>
              <a:rPr u="sng">
                <a:hlinkClick r:id="rId2" invalidUrl="" action="" tgtFrame="" tooltip="" history="1" highlightClick="0" endSnd="0"/>
              </a:rPr>
              <a:t>http://u.pc.cd/Mx3italK</a:t>
            </a:r>
          </a:p>
          <a:p>
            <a:pPr marL="357187" indent="-357187" defTabSz="412750">
              <a:defRPr sz="3950"/>
            </a:pPr>
            <a:r>
              <a:rPr u="sng">
                <a:hlinkClick r:id="rId3" invalidUrl="" action="" tgtFrame="" tooltip="" history="1" highlightClick="0" endSnd="0"/>
              </a:rPr>
              <a:t>https://u.pcloud.link/publink/show?code=Mx3italK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分為兩個資料夾</a:t>
            </a:r>
          </a:p>
          <a:p>
            <a:pPr marL="357187" indent="-357187" defTabSz="412750">
              <a:defRPr sz="3950"/>
            </a:pPr>
            <a:r>
              <a:t>「簡報講義」短連結 https://pse.is/9cal8k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4" invalidUrl="" action="" tgtFrame="" tooltip="" history="1" highlightClick="0" endSnd="0"/>
              </a:rPr>
              <a:t>https://u.pcloud.link/publink/show?code=kZHbTr5ZoHoc9XwCqkXalpr17rjG2keBGvBX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「教學資料」短連結 </a:t>
            </a:r>
            <a:r>
              <a:rPr u="sng">
                <a:hlinkClick r:id="rId5" invalidUrl="" action="" tgtFrame="" tooltip="" history="1" highlightClick="0" endSnd="0"/>
              </a:rPr>
              <a:t>https://pse.is/9cal8x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6" invalidUrl="" action="" tgtFrame="" tooltip="" history="1" highlightClick="0" endSnd="0"/>
              </a:rPr>
              <a:t>https://u.pcloud.link/publink/show?code=kZQbTr5ZE2GWjjajXERLzYfWVMTIPQccDmRy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•CLEC投資理財 百度網盤 提取碼：clec…"/>
          <p:cNvSpPr txBox="1"/>
          <p:nvPr/>
        </p:nvSpPr>
        <p:spPr>
          <a:xfrm>
            <a:off x="3747656" y="3118776"/>
            <a:ext cx="16888688" cy="2141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4190">
                <a:solidFill>
                  <a:srgbClr val="0571A2"/>
                </a:solidFill>
              </a:defRPr>
            </a:pPr>
            <a:r>
              <a:rPr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rPr>
              <a:t>•</a:t>
            </a:r>
            <a:r>
              <a:t>CLEC投資理財 百度網盤 提取碼：clec</a:t>
            </a:r>
            <a:endParaRPr b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algn="l" defTabSz="457200">
              <a:defRPr sz="4190" u="sng">
                <a:solidFill>
                  <a:srgbClr val="0000EE"/>
                </a:solidFill>
                <a:uFill>
                  <a:solidFill>
                    <a:srgbClr val="0000EE"/>
                  </a:solidFill>
                </a:uFill>
              </a:defRPr>
            </a:pPr>
            <a:r>
              <a:rPr b="0" u="none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rPr>
              <a:t>•</a:t>
            </a:r>
            <a:r>
              <a:rPr>
                <a:hlinkClick r:id="rId2" invalidUrl="" action="" tgtFrame="" tooltip="" history="1" highlightClick="0" endSnd="0"/>
              </a:rPr>
              <a:t>https://pan.baidu.com/s/1GhXugopXwtAivGLJj4m7mQ?pwd=clec</a:t>
            </a:r>
            <a:endParaRPr b="0" u="none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12" name="•同步更新：長篇、James漫談、X文章、簡報資料、電子書/CLEC寶典v1.13.4…"/>
          <p:cNvSpPr txBox="1"/>
          <p:nvPr/>
        </p:nvSpPr>
        <p:spPr>
          <a:xfrm>
            <a:off x="2212487" y="5744018"/>
            <a:ext cx="19959026" cy="2227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4190">
                <a:solidFill>
                  <a:srgbClr val="0571A2"/>
                </a:solidFill>
              </a:defRPr>
            </a:pPr>
            <a:r>
              <a:rPr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rPr>
              <a:t>•</a:t>
            </a:r>
            <a:r>
              <a:t>同步更新：長篇、James漫談、X文章、簡報資料、電子書/CLEC寶典v1.13.4</a:t>
            </a:r>
          </a:p>
          <a:p>
            <a:pPr algn="l" defTabSz="457200">
              <a:defRPr sz="4190">
                <a:solidFill>
                  <a:srgbClr val="0571A2"/>
                </a:solidFill>
              </a:defRPr>
            </a:pPr>
            <a:r>
              <a:t>•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注意百度網盤如果使用免費版的學員，可能無法使用影片Ai字幕與錄音檔的字幕功能</a:t>
            </a:r>
            <a:endParaRPr b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無視市場聲色起伏！</a:t>
            </a:r>
          </a:p>
        </p:txBody>
      </p:sp>
      <p:sp>
        <p:nvSpPr>
          <p:cNvPr id="215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219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216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7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218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222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我們影片及相關內容僅供教育目的，無營利行為。我們沒有任何討論群組或社團，如果有人邀请您加入，請小心詐騙。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追蹤、留言、❤️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追蹤、留言、❤️、轉發分享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29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小心詐騙！‼️⚠️"/>
          <p:cNvSpPr txBox="1"/>
          <p:nvPr>
            <p:ph type="title"/>
          </p:nvPr>
        </p:nvSpPr>
        <p:spPr>
          <a:xfrm>
            <a:off x="1778000" y="491319"/>
            <a:ext cx="20828000" cy="3130465"/>
          </a:xfrm>
          <a:prstGeom prst="rect">
            <a:avLst/>
          </a:prstGeom>
        </p:spPr>
        <p:txBody>
          <a:bodyPr/>
          <a:lstStyle/>
          <a:p>
            <a:pPr/>
            <a:r>
              <a:t>小心詐騙！‼️⚠️</a:t>
            </a:r>
          </a:p>
        </p:txBody>
      </p:sp>
      <p:sp>
        <p:nvSpPr>
          <p:cNvPr id="232" name="‼️⚠️小心有人冒用我們的名字！在此留言貼文，我們沒有 WhatsApp 帳戶，也不會邀你入群，沒有個股投資，更不會提醒交易入場點和出場點！小心詐騙！‼️⚠️"/>
          <p:cNvSpPr txBox="1"/>
          <p:nvPr>
            <p:ph type="body" idx="4294967295"/>
          </p:nvPr>
        </p:nvSpPr>
        <p:spPr>
          <a:xfrm>
            <a:off x="2144226" y="2551153"/>
            <a:ext cx="20095548" cy="101600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b="1" sz="7900">
                <a:solidFill>
                  <a:srgbClr val="0571A2"/>
                </a:solidFill>
              </a:defRPr>
            </a:lvl1pPr>
          </a:lstStyle>
          <a:p>
            <a:pPr/>
            <a:r>
              <a:t>‼️⚠️小心有人冒用我們的名字！在此留言貼文，我們沒有 WhatsApp 帳戶，也不會邀你入群，沒有個股投資，更不會提醒交易入場點和出場點！小心詐騙！‼️⚠️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中国大陆贷款问题與資金匯出問題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中国大陆贷款问题與資金匯出問題</a:t>
            </a:r>
          </a:p>
          <a:p>
            <a:pPr/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https://u.pcloud.link/publink/show?code=XZSjnJJZ0exeCm2swJk34eiCk9kuxbBHbizX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NVDA 的財報相當亮麗，幾十年的市場經歷，從沒見過這麼便宜的股市（除了 2009年3月最低點時可以相比。）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NVDA 的財報相當亮麗，幾十年的市場經歷，從沒見過這麼便宜的股市（除了 2009年3月最低點時可以相比。）</a:t>
            </a:r>
          </a:p>
          <a:p>
            <a:pPr/>
          </a:p>
          <a:p>
            <a:pPr/>
            <a:r>
              <a:t>大家一定要抱緊QQQ，下車肯定被甩到遠遠的後方，永遠追不上！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退休標準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64331" indent="-364331" defTabSz="421004">
              <a:defRPr sz="4029"/>
            </a:pPr>
            <a:r>
              <a:t>退休標準</a:t>
            </a:r>
          </a:p>
          <a:p>
            <a:pPr marL="364331" indent="-364331" defTabSz="421004">
              <a:defRPr sz="4029"/>
            </a:pPr>
            <a:r>
              <a:t>50 倍年開銷 80 20 資產配置 每年提領2%</a:t>
            </a:r>
          </a:p>
          <a:p>
            <a:pPr marL="364331" indent="-364331" defTabSz="421004">
              <a:defRPr sz="4029"/>
            </a:pPr>
          </a:p>
          <a:p>
            <a:pPr marL="364331" indent="-364331" defTabSz="421004">
              <a:defRPr sz="4029"/>
            </a:pPr>
            <a:r>
              <a:t>33倍年開銷 70 30 資產配置 每年提領 3%</a:t>
            </a:r>
          </a:p>
          <a:p>
            <a:pPr marL="364331" indent="-364331" defTabSz="421004">
              <a:defRPr sz="4029"/>
            </a:pPr>
          </a:p>
          <a:p>
            <a:pPr marL="364331" indent="-364331" defTabSz="421004">
              <a:defRPr sz="4029"/>
            </a:pPr>
            <a:r>
              <a:t>最少退休資產： 17倍年開銷 12倍年開銷 投資 QQQI 取得生活現金流 ；其餘資產做 80 20 資產配置，當過十年左右，總資產可能增長到 33倍年開銷，就可以賣出QQQI ，將全部資產改成 70 30 的資產配置，提取 3% 生活費！</a:t>
            </a:r>
          </a:p>
          <a:p>
            <a:pPr marL="364331" indent="-364331" defTabSz="421004">
              <a:defRPr sz="4029"/>
            </a:pPr>
          </a:p>
          <a:p>
            <a:pPr marL="364331" indent="-364331" defTabSz="421004">
              <a:defRPr sz="4029"/>
            </a:pPr>
            <a:r>
              <a:t>備註：</a:t>
            </a:r>
          </a:p>
          <a:p>
            <a:pPr marL="364331" indent="-364331" defTabSz="421004">
              <a:defRPr sz="4029"/>
            </a:pPr>
            <a:r>
              <a:t>美國投資資者要考慮如果賣出 QQQI 的資本利得稅問題！</a:t>
            </a:r>
          </a:p>
          <a:p>
            <a:pPr marL="364331" indent="-364331" defTabSz="421004">
              <a:defRPr sz="4029"/>
            </a:pPr>
            <a:r>
              <a:t>中國沒有好的高股息，可能還是要運用境外帳戶 Charles Schwab / IBKR 投資 QQQI 等到資產達到 33倍年開銷，再轉移資產至 香港匯豐 投資香港發行的 納指與考慮質押借款！避免境外帳戶美國遺產稅問題！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中國境內場外的溢價小，但每天就只能買幾十幾百人民幣，如果多開幾家證券商，每天都買，可能可以將一個月可投資的額度買完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1493" indent="-521493" defTabSz="602615">
              <a:defRPr sz="5767"/>
            </a:pPr>
            <a:r>
              <a:t>中國境內場外的溢價小，但每天就只能買幾十幾百人民幣，如果多開幾家證券商，每天都買，可能可以將一個月可投資的額度買完！</a:t>
            </a:r>
          </a:p>
          <a:p>
            <a:pPr marL="521493" indent="-521493" defTabSz="602615">
              <a:defRPr sz="5767"/>
            </a:pPr>
          </a:p>
          <a:p>
            <a:pPr marL="521493" indent="-521493" defTabSz="602615">
              <a:defRPr sz="5767"/>
            </a:pPr>
            <a:r>
              <a:t>但如果你有好幾萬甚至好幾十萬，場外可能要花好幾個月或兩年才能買完，那就買場內的，立即買進！可能幾個月就漲10%，比用場外三、四個月甚至兩年的時間分批投入有效率！</a:t>
            </a:r>
          </a:p>
          <a:p>
            <a:pPr marL="521493" indent="-521493" defTabSz="602615">
              <a:defRPr sz="5767"/>
            </a:pPr>
          </a:p>
          <a:p>
            <a:pPr marL="521493" indent="-521493" defTabSz="602615">
              <a:defRPr sz="5767"/>
            </a:pPr>
            <a:r>
              <a:t>結論，看你的資金部位大小，而且帳戶集中好管理！每個人都可以考慮適合自己的狀況！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展信佳。很庆幸在去年的9月份与老师相遇，九个月的时间里上下班途中都会听您的课。后悔的是去年年底由于想当然的QQQ“表现不佳”，而没有投入太多的钱，截至目前也只能20%的仓位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4343" indent="-464343" defTabSz="536575">
              <a:defRPr sz="5135"/>
            </a:pPr>
            <a:r>
              <a:t>展信佳。很庆幸在去年的9月份与老师相遇，九个月的时间里上下班途中都会听您的课。后悔的是去年年底由于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想当然的QQQ“表现不佳”，而没有投入太多的钱</a:t>
            </a:r>
            <a:r>
              <a:t>，截至目前也只能20%的仓位。</a:t>
            </a:r>
          </a:p>
          <a:p>
            <a:pPr marL="464343" indent="-464343" defTabSz="536575">
              <a:defRPr sz="5135"/>
            </a:pPr>
          </a:p>
          <a:p>
            <a:pPr marL="464343" indent="-464343" defTabSz="536575">
              <a:defRPr sz="5135"/>
            </a:pPr>
            <a:r>
              <a:t>但是现在每个月的工资除了日常所需都投入了513100和159501。幸运的是，我今年30岁，遇见老师不算太晚。我和丈夫都有较稳定的工作，还有一个不到两岁的儿子，家庭没有太大的压力，每年有一半的收入可以用来投资。</a:t>
            </a:r>
          </a:p>
          <a:p>
            <a:pPr marL="464343" indent="-464343" defTabSz="536575">
              <a:defRPr sz="5135"/>
            </a:pPr>
          </a:p>
          <a:p>
            <a:pPr marL="464343" indent="-464343" defTabSz="536575">
              <a:defRPr sz="5135"/>
            </a:pPr>
            <a:r>
              <a:t>我坚信纳斯达克在未来30年内会表现优良，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但看到偶尔的每日大幅亏损还是有点点担忧</a:t>
            </a:r>
            <a:r>
              <a:t>，想问下老师怎么样来克服这种心理呢？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會擔心虧損就不要投資！不是每個人適合投資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71512" indent="-671512" defTabSz="775969">
              <a:defRPr sz="7426"/>
            </a:pPr>
            <a:r>
              <a:t>會擔心虧損就不要投資！不是每個人適合投資！</a:t>
            </a:r>
          </a:p>
          <a:p>
            <a:pPr marL="671512" indent="-671512" defTabSz="775969">
              <a:defRPr sz="7426"/>
            </a:pPr>
          </a:p>
          <a:p>
            <a:pPr marL="671512" indent="-671512" defTabSz="775969">
              <a:defRPr sz="7426"/>
            </a:pPr>
            <a:r>
              <a:t>你會擔心虧損，那投資最後會失敗！</a:t>
            </a:r>
          </a:p>
          <a:p>
            <a:pPr marL="671512" indent="-671512" defTabSz="775969">
              <a:defRPr sz="7426"/>
            </a:pPr>
          </a:p>
          <a:p>
            <a:pPr marL="671512" indent="-671512" defTabSz="775969">
              <a:defRPr sz="7426"/>
            </a:pPr>
            <a:r>
              <a:t>除非你真的理解長期投資！無視市場的存在！</a:t>
            </a:r>
          </a:p>
          <a:p>
            <a:pPr marL="671512" indent="-671512" defTabSz="775969">
              <a:defRPr sz="7426"/>
            </a:pPr>
          </a:p>
          <a:p>
            <a:pPr marL="671512" indent="-671512" defTabSz="775969">
              <a:defRPr sz="7426"/>
            </a:pPr>
            <a:r>
              <a:t>會擔心飛機掉下來的不要搭飛機，不然心臟病發划不來！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我們要為退休的自己做準備，當然也要將現在的生活過好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57225" indent="-657225" defTabSz="759459">
              <a:defRPr sz="7268"/>
            </a:pPr>
            <a:r>
              <a:t>我們要為退休的自己做準備，當然也要將現在的生活過好。</a:t>
            </a:r>
          </a:p>
          <a:p>
            <a:pPr marL="657225" indent="-657225" defTabSz="759459">
              <a:defRPr sz="7268"/>
            </a:pPr>
          </a:p>
          <a:p>
            <a:pPr marL="657225" indent="-657225" defTabSz="759459">
              <a:defRPr sz="7268"/>
            </a:pPr>
            <a:r>
              <a:t>退休後的人生是人生，現在的人生更是當下更重要的事，過好每一天。</a:t>
            </a:r>
          </a:p>
          <a:p>
            <a:pPr marL="657225" indent="-657225" defTabSz="759459">
              <a:defRPr sz="7268"/>
            </a:pPr>
          </a:p>
          <a:p>
            <a:pPr marL="657225" indent="-657225" defTabSz="759459">
              <a:defRPr sz="7268"/>
            </a:pPr>
            <a:r>
              <a:t>犧牲現在的收活，只為了退休之後的人生，是本末倒置的！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還在上班，留一年生活緊急備用就夠了！當然每個人的工作生活穩定度不同，需要留的現金不一樣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還在上班，留一年生活緊急備用就夠了！當然每個人的工作生活穩定度不同，需要留的現金不一樣！</a:t>
            </a:r>
          </a:p>
          <a:p>
            <a:pPr/>
          </a:p>
          <a:p>
            <a:pPr/>
            <a:r>
              <a:t>工作穩定現金可以少一點，工作不穩定收入不穩定，現金要多一點！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人生為自己而活！就算世界上只剩下自己一個人，也能活出精彩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5768" indent="-435768" defTabSz="503555">
              <a:defRPr sz="4819"/>
            </a:pPr>
            <a:r>
              <a:t>人生為自己而活！就算世界上只剩下自己一個人，也能活出精彩！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看懂影片 00450，代表對金融知識已經超越大多數人，甚至超越許多大學教授！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人生的財富自由只是自由的起點，精神上的自由才是真正的自由！可以看我們的 00351 [悟、尋回自我！」現在只在 bilibili 還看得到這部影片，其他地區被移除了。🤣😂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【[00351] 悟 寻回自我 2022年7月15日—CLEC投资理财教育学院-哔哩哔哩】</a:t>
            </a:r>
          </a:p>
          <a:p>
            <a:pPr marL="435768" indent="-435768" defTabSz="503555">
              <a:defRPr sz="4819"/>
            </a:pPr>
            <a:r>
              <a:t>https://b23.tv/Um8uQOC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由 CLEC投資理財頻道 在 X 上發佈『價值十億元的投資講座』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1481" indent="-421481" defTabSz="487044">
              <a:defRPr sz="4660"/>
            </a:pPr>
            <a:r>
              <a:t>由 CLEC投資理財頻道 在 X 上發佈『價值十億元的投資講座』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00694 2026年 投資第一堂課『價值十億元的投資講座』第一章 2026年5月5日</a:t>
            </a:r>
          </a:p>
          <a:p>
            <a:pPr marL="421481" indent="-421481" defTabSz="487044">
              <a:defRPr sz="4660"/>
            </a:pPr>
            <a:r>
              <a:t>https://x.com/CLEC168/status/2071329516484796535/video/1?s=66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00695 2026年 投資第一堂課『價值十億元的投資講座』第二章   2026年5月6日</a:t>
            </a:r>
          </a:p>
          <a:p>
            <a:pPr marL="421481" indent="-421481" defTabSz="487044">
              <a:defRPr sz="4660"/>
            </a:pPr>
            <a:r>
              <a:t>https://x.com/CLEC168/status/2071585253316313318/video/1?s=66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00696 2026年 投資第一堂課『價值十億元的投資講座』第三章   2026年5月7日</a:t>
            </a:r>
          </a:p>
          <a:p>
            <a:pPr marL="421481" indent="-421481" defTabSz="487044">
              <a:defRPr sz="466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https://x.com/CLEC168/status/2071585566735700473/video/1?s=66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