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1" name="Shape 19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大標題文字"/>
          <p:cNvSpPr txBox="1"/>
          <p:nvPr>
            <p:ph type="title"/>
          </p:nvPr>
        </p:nvSpPr>
        <p:spPr>
          <a:xfrm>
            <a:off x="1778000" y="26035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13" name="內文層級一…"/>
          <p:cNvSpPr txBox="1"/>
          <p:nvPr>
            <p:ph type="body" sz="quarter" idx="1"/>
          </p:nvPr>
        </p:nvSpPr>
        <p:spPr>
          <a:xfrm>
            <a:off x="1913466" y="7243233"/>
            <a:ext cx="20828001" cy="107143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127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BBE84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0571A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0571A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中央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大標題文字"/>
          <p:cNvSpPr txBox="1"/>
          <p:nvPr>
            <p:ph type="title"/>
          </p:nvPr>
        </p:nvSpPr>
        <p:spPr>
          <a:xfrm>
            <a:off x="1778000" y="-712122"/>
            <a:ext cx="20828000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0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1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/>
          <p:nvPr>
            <p:ph type="title"/>
          </p:nvPr>
        </p:nvSpPr>
        <p:spPr>
          <a:xfrm>
            <a:off x="1869997" y="355600"/>
            <a:ext cx="21005801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pic>
        <p:nvPicPr>
          <p:cNvPr id="58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6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大標題文字"/>
          <p:cNvSpPr txBox="1"/>
          <p:nvPr>
            <p:ph type="title"/>
          </p:nvPr>
        </p:nvSpPr>
        <p:spPr>
          <a:xfrm>
            <a:off x="1689100" y="753574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92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571A2"/>
                </a:solidFill>
              </a:defRPr>
            </a:lvl1pPr>
            <a:lvl2pPr>
              <a:defRPr sz="4800">
                <a:solidFill>
                  <a:srgbClr val="0571A2"/>
                </a:solidFill>
              </a:defRPr>
            </a:lvl2pPr>
            <a:lvl3pPr>
              <a:defRPr sz="4800">
                <a:solidFill>
                  <a:srgbClr val="0571A2"/>
                </a:solidFill>
              </a:defRPr>
            </a:lvl3pPr>
            <a:lvl4pPr>
              <a:defRPr sz="4800">
                <a:solidFill>
                  <a:srgbClr val="0571A2"/>
                </a:solidFill>
              </a:defRPr>
            </a:lvl4pPr>
            <a:lvl5pPr>
              <a:defRPr sz="48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3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94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、項目符號與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影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大標題文字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04" name="內文層級一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一頁三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影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影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影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名言語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–王大明"/>
          <p:cNvSpPr txBox="1"/>
          <p:nvPr>
            <p:ph type="body" sz="quarter" idx="21"/>
          </p:nvPr>
        </p:nvSpPr>
        <p:spPr>
          <a:xfrm>
            <a:off x="2387600" y="8953500"/>
            <a:ext cx="19621500" cy="6731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–王大明</a:t>
            </a:r>
          </a:p>
        </p:txBody>
      </p:sp>
      <p:sp>
        <p:nvSpPr>
          <p:cNvPr id="123" name="「在此輸入名言語錄。」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12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影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大標題文字"/>
          <p:cNvSpPr txBox="1"/>
          <p:nvPr>
            <p:ph type="title"/>
          </p:nvPr>
        </p:nvSpPr>
        <p:spPr>
          <a:xfrm>
            <a:off x="4314824" y="2252545"/>
            <a:ext cx="15754351" cy="1714501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pic>
        <p:nvPicPr>
          <p:cNvPr id="14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64075" y="11065345"/>
            <a:ext cx="1855851" cy="48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大標題文字"/>
          <p:cNvSpPr txBox="1"/>
          <p:nvPr>
            <p:ph type="title"/>
          </p:nvPr>
        </p:nvSpPr>
        <p:spPr>
          <a:xfrm>
            <a:off x="4381499" y="3667125"/>
            <a:ext cx="15621001" cy="3486151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sp>
        <p:nvSpPr>
          <p:cNvPr id="156" name="內文層級一…"/>
          <p:cNvSpPr txBox="1"/>
          <p:nvPr>
            <p:ph type="body" sz="quarter" idx="1"/>
          </p:nvPr>
        </p:nvSpPr>
        <p:spPr>
          <a:xfrm>
            <a:off x="4483099" y="7146925"/>
            <a:ext cx="15621001" cy="803573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b="1" sz="126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7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165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2" y="12275218"/>
            <a:ext cx="3169416" cy="82888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作者和日期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 defTabSz="701675">
              <a:spcBef>
                <a:spcPts val="0"/>
              </a:spcBef>
              <a:buSzTx/>
              <a:buNone/>
              <a:defRPr b="1" sz="3060"/>
            </a:lvl1pPr>
          </a:lstStyle>
          <a:p>
            <a:pPr/>
            <a:r>
              <a:t>作者和日期</a:t>
            </a:r>
          </a:p>
        </p:txBody>
      </p:sp>
      <p:sp>
        <p:nvSpPr>
          <p:cNvPr id="174" name="簡報標題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 algn="l" defTabSz="2438338">
              <a:lnSpc>
                <a:spcPct val="80000"/>
              </a:lnSpc>
              <a:defRPr b="1" spc="-232" sz="1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簡報標題</a:t>
            </a:r>
          </a:p>
        </p:txBody>
      </p:sp>
      <p:sp>
        <p:nvSpPr>
          <p:cNvPr id="175" name="內文層級一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b="1" sz="5500"/>
            </a:lvl1pPr>
            <a:lvl2pPr marL="0" indent="457200">
              <a:spcBef>
                <a:spcPts val="0"/>
              </a:spcBef>
              <a:buSzTx/>
              <a:buNone/>
              <a:defRPr b="1" sz="5500"/>
            </a:lvl2pPr>
            <a:lvl3pPr marL="0" indent="914400">
              <a:spcBef>
                <a:spcPts val="0"/>
              </a:spcBef>
              <a:buSzTx/>
              <a:buNone/>
              <a:defRPr b="1" sz="5500"/>
            </a:lvl3pPr>
            <a:lvl4pPr marL="0" indent="1371600">
              <a:spcBef>
                <a:spcPts val="0"/>
              </a:spcBef>
              <a:buSzTx/>
              <a:buNone/>
              <a:defRPr b="1" sz="5500"/>
            </a:lvl4pPr>
            <a:lvl5pPr marL="0" indent="1828800"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簡報副標題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76" name="幻燈片編號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影像"/>
          <p:cNvSpPr/>
          <p:nvPr>
            <p:ph type="pic" idx="21"/>
          </p:nvPr>
        </p:nvSpPr>
        <p:spPr>
          <a:xfrm>
            <a:off x="4800844" y="2889929"/>
            <a:ext cx="14591863" cy="97279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571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1689100" y="717394"/>
            <a:ext cx="21005800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pic>
        <p:nvPicPr>
          <p:cNvPr id="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4766" y="12467794"/>
            <a:ext cx="2474468" cy="64713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內文層級一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幻燈片編號"/>
          <p:cNvSpPr txBox="1"/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facebook.com/share/12M44XNrAx5/?mibextid=wwXIfr" TargetMode="External"/><Relationship Id="rId3" Type="http://schemas.openxmlformats.org/officeDocument/2006/relationships/hyperlink" Target="mailto:clec.hq.director@gmail.com" TargetMode="External"/><Relationship Id="rId4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u.pc.cd/Mx3italK" TargetMode="External"/><Relationship Id="rId3" Type="http://schemas.openxmlformats.org/officeDocument/2006/relationships/hyperlink" Target="https://u.pcloud.link/publink/show?code=Mx3italK" TargetMode="External"/><Relationship Id="rId4" Type="http://schemas.openxmlformats.org/officeDocument/2006/relationships/hyperlink" Target="https://u.pcloud.link/publink/show?code=kZHbTr5ZoHoc9XwCqkXalpr17rjG2keBGvBX" TargetMode="External"/><Relationship Id="rId5" Type="http://schemas.openxmlformats.org/officeDocument/2006/relationships/hyperlink" Target="https://pse.is/9cal8x" TargetMode="External"/><Relationship Id="rId6" Type="http://schemas.openxmlformats.org/officeDocument/2006/relationships/hyperlink" Target="https://u.pcloud.link/publink/show?code=kZQbTr5ZE2GWjjajXERLzYfWVMTIPQccDmRy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u.pcloud.link/publink/show?code=XZCNakJZ2iaqkx14HYYGNa0VkLlix02LzAly" TargetMode="Externa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odcasts.apple.com/us/podcast/clec-%E6%8A%95%E8%B3%87%E7%90%86%E8%B2%A1%E9%A0%BB%E9%81%93-%E8%BC%95%E9%AC%86%E8%81%8A%E6%8A%95%E8%B3%87/id1559767732?l=zh-Hant-TW&amp;i=1000569736542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x.com/CLEC168/status/2071585566735700473/video/1?s=66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76608" y="1023970"/>
            <a:ext cx="11230785" cy="2543716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Clubhouse 輕鬆 聊 投資"/>
          <p:cNvSpPr txBox="1"/>
          <p:nvPr/>
        </p:nvSpPr>
        <p:spPr>
          <a:xfrm>
            <a:off x="5762500" y="4974676"/>
            <a:ext cx="12859000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1270127">
              <a:lnSpc>
                <a:spcPct val="80000"/>
              </a:lnSpc>
              <a:defRPr b="0" spc="-91" sz="9125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lvl1pPr>
          </a:lstStyle>
          <a:p>
            <a:pPr/>
            <a:r>
              <a:t>Clubhouse 輕鬆 聊 投資</a:t>
            </a:r>
          </a:p>
        </p:txBody>
      </p:sp>
      <p:sp>
        <p:nvSpPr>
          <p:cNvPr id="195" name="巿場長期只有上漲"/>
          <p:cNvSpPr txBox="1"/>
          <p:nvPr>
            <p:ph type="body" sz="quarter" idx="1"/>
          </p:nvPr>
        </p:nvSpPr>
        <p:spPr>
          <a:xfrm>
            <a:off x="6400800" y="3894747"/>
            <a:ext cx="10719166" cy="1455527"/>
          </a:xfrm>
          <a:prstGeom prst="rect">
            <a:avLst/>
          </a:prstGeom>
        </p:spPr>
        <p:txBody>
          <a:bodyPr anchor="t"/>
          <a:lstStyle>
            <a:lvl1pPr marL="0" indent="0" algn="ctr" defTabSz="627379">
              <a:spcBef>
                <a:spcPts val="4400"/>
              </a:spcBef>
              <a:buSzTx/>
              <a:buNone/>
              <a:defRPr b="1" sz="7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巿場長期只有上漲</a:t>
            </a:r>
          </a:p>
        </p:txBody>
      </p:sp>
      <p:sp>
        <p:nvSpPr>
          <p:cNvPr id="196" name="CLEC (California Life Enrichment Club )…"/>
          <p:cNvSpPr txBox="1"/>
          <p:nvPr/>
        </p:nvSpPr>
        <p:spPr>
          <a:xfrm>
            <a:off x="5132107" y="7710754"/>
            <a:ext cx="14119786" cy="5007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CLEC (California Life Enrichment Club )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 投資理財頻道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2026年9月5日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X 平台 影片編號00581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能夠投資的錢立即市以價買進，…"/>
          <p:cNvSpPr txBox="1"/>
          <p:nvPr>
            <p:ph type="body" idx="1"/>
          </p:nvPr>
        </p:nvSpPr>
        <p:spPr>
          <a:xfrm>
            <a:off x="121249" y="911745"/>
            <a:ext cx="24141502" cy="11348416"/>
          </a:xfrm>
          <a:prstGeom prst="rect">
            <a:avLst/>
          </a:prstGeom>
        </p:spPr>
        <p:txBody>
          <a:bodyPr/>
          <a:lstStyle/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能夠投資的錢立即市以價買進，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打死不賣！買完就睡覺。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哪一個字看不懂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不要再問這樣買可以嗎要分批嗎？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更不要說要等下跌再買進，你不是神！</a:t>
            </a:r>
          </a:p>
          <a:p>
            <a:pPr marL="0" indent="0" algn="ctr" defTabSz="429259">
              <a:buSzTx/>
              <a:buNone/>
              <a:defRPr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等待是最笨策略！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任何保險立即直接解約贖回，自己投資，資產一輩子會增長四個零，你拿回十萬，一輩子會變十億！你自己可以成長成十億百億，何必放在保險公司爛呢？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任何保險立即直接解約贖回，自己投資，資產一輩子會增長四個零，你拿回十萬，一輩子會變十億！你自己可以成長成十億百億，何必放在保險公司爛呢？</a:t>
            </a: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不要再問保險借款的事！不要用保單借款，這樣做會窮上加窮！</a:t>
            </a: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不要保險，不要保險，不要保險！遠離保險遠離做保險經紀的朋友。</a:t>
            </a: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514350" indent="-514350" defTabSz="594360">
              <a:defRPr sz="5688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有保險的立即馬上找附近臨櫃解約，無需跟你的保險經紀糾纏！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投資不需要知道很多，以下的不要問：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2937" indent="-642937" defTabSz="742950">
              <a:defRPr sz="7110"/>
            </a:pPr>
            <a:r>
              <a:t>投資不需要知道很多，以下的不要問：</a:t>
            </a:r>
          </a:p>
          <a:p>
            <a:pPr lvl="1" marL="1214437" indent="-642937" defTabSz="742950">
              <a:defRPr sz="7110"/>
            </a:pPr>
            <a:r>
              <a:t>不要問個股。也不要問我沒提的其他標的。</a:t>
            </a:r>
          </a:p>
          <a:p>
            <a:pPr lvl="1" marL="1214437" indent="-642937" defTabSz="742950">
              <a:defRPr sz="7110"/>
            </a:pPr>
            <a:r>
              <a:t>不要問何時買？不要問何時賣？</a:t>
            </a:r>
          </a:p>
          <a:p>
            <a:pPr lvl="1" marL="1214437" indent="-642937" defTabSz="742950">
              <a:defRPr sz="7110"/>
            </a:pPr>
            <a:r>
              <a:t>不要問什麼時候會下跌？不要問何時會上漲？</a:t>
            </a:r>
          </a:p>
          <a:p>
            <a:pPr lvl="1" marL="1214437" indent="-642937" defTabSz="742950">
              <a:defRPr sz="7110"/>
            </a:pPr>
            <a:r>
              <a:t>不要問還會跌嗎？不要問會跌到哪？</a:t>
            </a:r>
          </a:p>
          <a:p>
            <a:pPr lvl="1" marL="1214437" indent="-642937" defTabSz="742950">
              <a:defRPr sz="7110"/>
            </a:pPr>
            <a:r>
              <a:t>不要問還會漲嗎？不要問會漲到哪？</a:t>
            </a:r>
          </a:p>
          <a:p>
            <a:pPr marL="642937" indent="-642937" defTabSz="742950">
              <a:defRPr sz="7110"/>
            </a:pPr>
            <a:r>
              <a:t>投資不是懂越多越好，有錢就買，打死不賣，才是關鍵重點。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最新影片、貼文與最新消息請到 X（Twitter）…"/>
          <p:cNvSpPr txBox="1"/>
          <p:nvPr>
            <p:ph type="body" idx="1"/>
          </p:nvPr>
        </p:nvSpPr>
        <p:spPr>
          <a:xfrm>
            <a:off x="930231" y="1090590"/>
            <a:ext cx="16925097" cy="10718413"/>
          </a:xfrm>
          <a:prstGeom prst="rect">
            <a:avLst/>
          </a:prstGeom>
        </p:spPr>
        <p:txBody>
          <a:bodyPr/>
          <a:lstStyle/>
          <a:p>
            <a:pPr marL="571500" indent="-571500" defTabSz="660400">
              <a:defRPr sz="6320"/>
            </a:pPr>
            <a:r>
              <a:t>最新影片、貼文與最新消息請到 X（Twitter）</a:t>
            </a:r>
          </a:p>
          <a:p>
            <a:pPr marL="571500" indent="-571500" defTabSz="660400">
              <a:defRPr sz="6320"/>
            </a:pPr>
            <a:r>
              <a:t>https://x.com/clec168</a:t>
            </a:r>
          </a:p>
          <a:p>
            <a:pPr marL="571500" indent="-571500" defTabSz="660400">
              <a:defRPr sz="6320"/>
            </a:pPr>
          </a:p>
          <a:p>
            <a:pPr marL="571500" indent="-571500" defTabSz="660400">
              <a:defRPr sz="6320"/>
            </a:pPr>
            <a:r>
              <a:t>Follow 我們的 Facebook(Wealthin50)：</a:t>
            </a:r>
          </a:p>
          <a:p>
            <a:pPr marL="571500" indent="-571500" defTabSz="660400">
              <a:defRPr sz="6320"/>
            </a:pPr>
            <a:r>
              <a:rPr u="sng">
                <a:hlinkClick r:id="rId2" invalidUrl="" action="" tgtFrame="" tooltip="" history="1" highlightClick="0" endSnd="0"/>
              </a:rPr>
              <a:t>https://www.facebook.com/share/12M44XNrAx5/?mibextid=wwXIfr</a:t>
            </a:r>
          </a:p>
          <a:p>
            <a:pPr marL="571500" indent="-571500" defTabSz="660400">
              <a:defRPr sz="6320"/>
            </a:pPr>
          </a:p>
          <a:p>
            <a:pPr marL="571500" indent="-571500" defTabSz="660400">
              <a:defRPr sz="6320"/>
            </a:pPr>
            <a:r>
              <a:t>有問題可以在X平台 臉書留言或寫Email 給我！</a:t>
            </a:r>
            <a:r>
              <a:rPr u="sng">
                <a:hlinkClick r:id="rId3" invalidUrl="" action="" tgtFrame="" tooltip="" history="1" highlightClick="0" endSnd="0"/>
              </a:rPr>
              <a:t>clec.hq.director@gmail.com</a:t>
            </a:r>
            <a:r>
              <a:t> 。</a:t>
            </a:r>
          </a:p>
        </p:txBody>
      </p:sp>
      <p:pic>
        <p:nvPicPr>
          <p:cNvPr id="205" name="截圖 2026-08-21 06.14.12.png" descr="截圖 2026-08-21 06.14.1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064725" y="3127639"/>
            <a:ext cx="7150101" cy="5613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分為兩個資料夾「簡報講義」與「教學資料」，目前權限開放「檢視」、「下載」給知道連結的學員： 無需註冊，在大陸的朋友一樣可以正常下載。…"/>
          <p:cNvSpPr txBox="1"/>
          <p:nvPr>
            <p:ph type="body" idx="1"/>
          </p:nvPr>
        </p:nvSpPr>
        <p:spPr>
          <a:xfrm>
            <a:off x="1689100" y="890134"/>
            <a:ext cx="22051034" cy="10160001"/>
          </a:xfrm>
          <a:prstGeom prst="rect">
            <a:avLst/>
          </a:prstGeom>
        </p:spPr>
        <p:txBody>
          <a:bodyPr/>
          <a:lstStyle/>
          <a:p>
            <a:pPr marL="357187" indent="-357187" defTabSz="412750">
              <a:defRPr sz="3950"/>
            </a:pPr>
            <a:r>
              <a:t>分為兩個資料夾「簡報講義」與「教學資料」，目前權限開放「檢視」、「下載」給知道連結的學員： 無需註冊，在大陸的朋友一樣可以正常下載。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這是短網址，連結相同位置</a:t>
            </a:r>
          </a:p>
          <a:p>
            <a:pPr marL="357187" indent="-357187" defTabSz="412750">
              <a:defRPr sz="3950"/>
            </a:pPr>
            <a:r>
              <a:rPr u="sng">
                <a:hlinkClick r:id="rId2" invalidUrl="" action="" tgtFrame="" tooltip="" history="1" highlightClick="0" endSnd="0"/>
              </a:rPr>
              <a:t>http://u.pc.cd/Mx3italK</a:t>
            </a:r>
          </a:p>
          <a:p>
            <a:pPr marL="357187" indent="-357187" defTabSz="412750">
              <a:defRPr sz="3950"/>
            </a:pPr>
            <a:r>
              <a:rPr u="sng">
                <a:hlinkClick r:id="rId3" invalidUrl="" action="" tgtFrame="" tooltip="" history="1" highlightClick="0" endSnd="0"/>
              </a:rPr>
              <a:t>https://u.pcloud.link/publink/show?code=Mx3italK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分為兩個資料夾</a:t>
            </a:r>
          </a:p>
          <a:p>
            <a:pPr marL="357187" indent="-357187" defTabSz="412750">
              <a:defRPr sz="3950"/>
            </a:pPr>
            <a:r>
              <a:t>「簡報講義」短連結 https://pse.is/9cal8k</a:t>
            </a:r>
          </a:p>
          <a:p>
            <a:pPr marL="357187" indent="-357187" defTabSz="412750">
              <a:defRPr sz="3950"/>
            </a:pPr>
            <a:r>
              <a:t>長連結： </a:t>
            </a:r>
            <a:r>
              <a:rPr u="sng">
                <a:hlinkClick r:id="rId4" invalidUrl="" action="" tgtFrame="" tooltip="" history="1" highlightClick="0" endSnd="0"/>
              </a:rPr>
              <a:t>https://u.pcloud.link/publink/show?code=kZHbTr5ZoHoc9XwCqkXalpr17rjG2keBGvBX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「教學資料」短連結 </a:t>
            </a:r>
            <a:r>
              <a:rPr u="sng">
                <a:hlinkClick r:id="rId5" invalidUrl="" action="" tgtFrame="" tooltip="" history="1" highlightClick="0" endSnd="0"/>
              </a:rPr>
              <a:t>https://pse.is/9cal8x</a:t>
            </a:r>
          </a:p>
          <a:p>
            <a:pPr marL="357187" indent="-357187" defTabSz="412750">
              <a:defRPr sz="3950"/>
            </a:pPr>
            <a:r>
              <a:t>長連結： </a:t>
            </a:r>
            <a:r>
              <a:rPr u="sng">
                <a:hlinkClick r:id="rId6" invalidUrl="" action="" tgtFrame="" tooltip="" history="1" highlightClick="0" endSnd="0"/>
              </a:rPr>
              <a:t>https://u.pcloud.link/publink/show?code=kZQbTr5ZE2GWjjajXERLzYfWVMTIPQccDmRy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LEC 投資理財頻道重要資訊連結與最新公告] 找到更多CLEC 相關平台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CLEC 投資理財頻道重要資訊連結與最新公告] 找到更多CLEC 相關平台</a:t>
            </a:r>
          </a:p>
          <a:p>
            <a:pPr/>
            <a:r>
              <a:rPr u="sng">
                <a:hlinkClick r:id="rId2" invalidUrl="" action="" tgtFrame="" tooltip="" history="1" highlightClick="0" endSnd="0"/>
              </a:rPr>
              <a:t>https://u.pcloud.link/publink/show?code=XZCNakJZ2iaqkx14HYYGNa0VkLlix02LzAly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2021～2025 年 CLEC Podcast 完整保留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07181" indent="-307181" defTabSz="354965">
              <a:defRPr sz="3397">
                <a:solidFill>
                  <a:srgbClr val="0082CC"/>
                </a:solidFill>
              </a:defRPr>
            </a:pPr>
            <a:r>
              <a:t>2021～2025 年 CLEC Podcast 完整保留</a:t>
            </a:r>
          </a:p>
          <a:p>
            <a:pPr marL="307181" indent="-307181" defTabSz="354965">
              <a:defRPr sz="3397">
                <a:solidFill>
                  <a:srgbClr val="0082CC"/>
                </a:solidFill>
              </a:defRPr>
            </a:pPr>
          </a:p>
          <a:p>
            <a:pPr marL="307181" indent="-307181" defTabSz="354965">
              <a:defRPr sz="3397">
                <a:solidFill>
                  <a:srgbClr val="0082CC"/>
                </a:solidFill>
              </a:defRPr>
            </a:pPr>
            <a:r>
              <a:t>YouTube 影片雖已下架，但 2021～2025 年的節目和00351 【悟—尋回自我】仍可在以下 Podcast 頻道 收聽。更新的可以搜尋 CLEC 都有很多我們朋友上傳的頻道，方便大家收聽！</a:t>
            </a:r>
          </a:p>
          <a:p>
            <a:pPr marL="307181" indent="-307181" defTabSz="354965">
              <a:defRPr sz="3397">
                <a:solidFill>
                  <a:srgbClr val="0082CC"/>
                </a:solidFill>
              </a:defRPr>
            </a:pPr>
            <a:r>
              <a:rPr u="sng">
                <a:hlinkClick r:id="rId2" invalidUrl="" action="" tgtFrame="" tooltip="" history="1" highlightClick="0" endSnd="0"/>
              </a:rPr>
              <a:t>https://podcasts.apple.com/us/podcast/clec-%E6%8A%95%E8%B3%87%E7%90%86%E8%B2%A1%E9%A0%BB%E9%81%93-%E8%BC%95%E9%AC%86%E8%81%8A%E6%8A%95%E8%B3%87/id1559767732?l=zh-Hant-TW&amp;i=1000569736542</a:t>
            </a:r>
          </a:p>
          <a:p>
            <a:pPr marL="307181" indent="-307181" defTabSz="354965">
              <a:defRPr sz="3397">
                <a:solidFill>
                  <a:srgbClr val="0082CC"/>
                </a:solidFill>
              </a:defRPr>
            </a:pPr>
          </a:p>
          <a:p>
            <a:pPr marL="307181" indent="-307181" defTabSz="354965">
              <a:defRPr sz="3397">
                <a:solidFill>
                  <a:srgbClr val="0082CC"/>
                </a:solidFill>
              </a:defRPr>
            </a:pPr>
            <a:r>
              <a:t>Kai 已完成專業後製：</a:t>
            </a:r>
          </a:p>
          <a:p>
            <a:pPr marL="307181" indent="-307181" defTabSz="354965">
              <a:defRPr sz="3397">
                <a:solidFill>
                  <a:srgbClr val="0082CC"/>
                </a:solidFill>
              </a:defRPr>
            </a:pPr>
          </a:p>
          <a:p>
            <a:pPr marL="307181" indent="-307181" defTabSz="354965">
              <a:defRPr sz="3397">
                <a:solidFill>
                  <a:srgbClr val="0082CC"/>
                </a:solidFill>
              </a:defRPr>
            </a:pPr>
            <a:r>
              <a:t>* 去除雜音</a:t>
            </a:r>
          </a:p>
          <a:p>
            <a:pPr marL="307181" indent="-307181" defTabSz="354965">
              <a:defRPr sz="3397">
                <a:solidFill>
                  <a:srgbClr val="0082CC"/>
                </a:solidFill>
              </a:defRPr>
            </a:pPr>
            <a:r>
              <a:t>* 平衡音量</a:t>
            </a:r>
          </a:p>
          <a:p>
            <a:pPr marL="307181" indent="-307181" defTabSz="354965">
              <a:defRPr sz="3397">
                <a:solidFill>
                  <a:srgbClr val="0082CC"/>
                </a:solidFill>
              </a:defRPr>
            </a:pPr>
            <a:r>
              <a:t>* 修剪過長停頓</a:t>
            </a:r>
          </a:p>
          <a:p>
            <a:pPr marL="307181" indent="-307181" defTabSz="354965">
              <a:defRPr sz="3397">
                <a:solidFill>
                  <a:srgbClr val="0082CC"/>
                </a:solidFill>
              </a:defRPr>
            </a:pPr>
            <a:r>
              <a:t>* 整體音質清晰、舒適</a:t>
            </a:r>
          </a:p>
          <a:p>
            <a:pPr marL="307181" indent="-307181" defTabSz="354965">
              <a:defRPr sz="3397">
                <a:solidFill>
                  <a:srgbClr val="0082CC"/>
                </a:solidFill>
              </a:defRPr>
            </a:pPr>
          </a:p>
          <a:p>
            <a:pPr marL="307181" indent="-307181" defTabSz="354965">
              <a:defRPr sz="3397">
                <a:solidFill>
                  <a:srgbClr val="0082CC"/>
                </a:solidFill>
              </a:defRPr>
            </a:pPr>
            <a:r>
              <a:t>這是一座珍貴的 CLEC 投資理財知識庫，歡迎大家搜尋過往節目、持續學習！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市場震盪於我無關！…"/>
          <p:cNvSpPr txBox="1"/>
          <p:nvPr>
            <p:ph type="body" idx="4294967295"/>
          </p:nvPr>
        </p:nvSpPr>
        <p:spPr>
          <a:xfrm>
            <a:off x="1278521" y="2663777"/>
            <a:ext cx="16322191" cy="10049395"/>
          </a:xfrm>
          <a:prstGeom prst="rect">
            <a:avLst/>
          </a:prstGeom>
        </p:spPr>
        <p:txBody>
          <a:bodyPr lIns="71437" tIns="71437" rIns="71437" bIns="71437"/>
          <a:lstStyle/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市場震盪於我無關！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國際局勢與我無關！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市場分析與我無關！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財務報表與我無關！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經濟局勢與我無關！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所有一切與我無關！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無視市場聲色起伏！</a:t>
            </a:r>
          </a:p>
        </p:txBody>
      </p:sp>
      <p:sp>
        <p:nvSpPr>
          <p:cNvPr id="214" name="`"/>
          <p:cNvSpPr txBox="1"/>
          <p:nvPr>
            <p:ph type="title"/>
          </p:nvPr>
        </p:nvSpPr>
        <p:spPr>
          <a:xfrm>
            <a:off x="4524785" y="200235"/>
            <a:ext cx="15609095" cy="2202290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11200">
                <a:solidFill>
                  <a:srgbClr val="056FA0"/>
                </a:solidFill>
              </a:defRPr>
            </a:lvl1pPr>
          </a:lstStyle>
          <a:p>
            <a:pPr/>
            <a:r>
              <a:t>`</a:t>
            </a:r>
          </a:p>
        </p:txBody>
      </p:sp>
      <p:grpSp>
        <p:nvGrpSpPr>
          <p:cNvPr id="218" name="群組 6"/>
          <p:cNvGrpSpPr/>
          <p:nvPr/>
        </p:nvGrpSpPr>
        <p:grpSpPr>
          <a:xfrm>
            <a:off x="8941483" y="2963403"/>
            <a:ext cx="15077755" cy="9450143"/>
            <a:chOff x="0" y="0"/>
            <a:chExt cx="15077754" cy="9450142"/>
          </a:xfrm>
        </p:grpSpPr>
        <p:pic>
          <p:nvPicPr>
            <p:cNvPr id="215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5077755" cy="9450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6" name="文字方塊 4"/>
            <p:cNvSpPr txBox="1"/>
            <p:nvPr/>
          </p:nvSpPr>
          <p:spPr>
            <a:xfrm>
              <a:off x="5492746" y="529239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安</a:t>
              </a:r>
            </a:p>
          </p:txBody>
        </p:sp>
        <p:sp>
          <p:nvSpPr>
            <p:cNvPr id="217" name="文字方塊 5"/>
            <p:cNvSpPr txBox="1"/>
            <p:nvPr/>
          </p:nvSpPr>
          <p:spPr>
            <a:xfrm>
              <a:off x="9314423" y="533478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心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7" dur="500"/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0" dur="5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5" dur="500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0" dur="500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5" dur="500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0" dur="500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5" dur="500"/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40" dur="500"/>
                                        <p:tgtEl>
                                          <p:spTgt spid="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1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免責宣告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defRPr b="1" sz="8300">
                <a:solidFill>
                  <a:srgbClr val="056FA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免責宣告</a:t>
            </a:r>
          </a:p>
        </p:txBody>
      </p:sp>
      <p:sp>
        <p:nvSpPr>
          <p:cNvPr id="221" name="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…"/>
          <p:cNvSpPr txBox="1"/>
          <p:nvPr>
            <p:ph type="body" idx="1"/>
          </p:nvPr>
        </p:nvSpPr>
        <p:spPr>
          <a:xfrm>
            <a:off x="1689100" y="2921902"/>
            <a:ext cx="21005800" cy="10024747"/>
          </a:xfrm>
          <a:prstGeom prst="rect">
            <a:avLst/>
          </a:prstGeom>
        </p:spPr>
        <p:txBody>
          <a:bodyPr/>
          <a:lstStyle/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我們影片及相關內容僅供教育目的，無營利行為。我們沒有任何討論群組或社團，如果有人邀请您加入，請小心詐騙。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我們近二十多年來一直致力於義務教學，</a:t>
            </a:r>
            <a:r>
              <a:rPr b="1" u="sng">
                <a:solidFill>
                  <a:srgbClr val="316F9E"/>
                </a:solidFill>
              </a:rPr>
              <a:t>從未從中獲利</a:t>
            </a:r>
            <a:r>
              <a:t>。請勿相信任何收費的投資建議。雖然YouTube影片可能出現廣告，但這不是我們所能控制，也不會從中獲利。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我們提供的所有資訊僅為個人經驗分享，並非專業投資顧問（Certified Financial Advisor/Planner）建議。投資決策應基於個人研究，不應僅依賴影片內容。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投資風險高，可能導致重大損失。如果您無法承受短期內超過10%的虧損或幾年內超過20%的下跌，　　　則建議不要投資。請注意自己的現金流安全，並充分理解我們的投資哲學後再行動。投資需謹慎，　　　　所有決策均需自行負責。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投資者永遠極度樂觀！…"/>
          <p:cNvSpPr txBox="1"/>
          <p:nvPr>
            <p:ph type="body" idx="1"/>
          </p:nvPr>
        </p:nvSpPr>
        <p:spPr>
          <a:xfrm>
            <a:off x="1898368" y="684463"/>
            <a:ext cx="21005801" cy="12189914"/>
          </a:xfrm>
          <a:prstGeom prst="rect">
            <a:avLst/>
          </a:prstGeom>
        </p:spPr>
        <p:txBody>
          <a:bodyPr/>
          <a:lstStyle/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投資者永遠極度樂觀！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投資者永遠迎向陽光！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市場終將上漲！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投資需要忍耐！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財富值得等待！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追蹤、留言、❤️、轉發分享…"/>
          <p:cNvSpPr txBox="1"/>
          <p:nvPr>
            <p:ph type="title"/>
          </p:nvPr>
        </p:nvSpPr>
        <p:spPr>
          <a:xfrm>
            <a:off x="480807" y="1455216"/>
            <a:ext cx="20806526" cy="9524197"/>
          </a:xfrm>
          <a:prstGeom prst="rect">
            <a:avLst/>
          </a:prstGeom>
        </p:spPr>
        <p:txBody>
          <a:bodyPr lIns="71437" tIns="71437" rIns="71437" bIns="71437"/>
          <a:lstStyle/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追蹤、留言、❤️、轉發分享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Apple Podcast 記得給五顆 ⭐️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訂閱才能收到市場即時訊息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市場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市場</a:t>
            </a:r>
          </a:p>
          <a:p>
            <a:pPr/>
            <a:r>
              <a:t>永遠持續上漲</a:t>
            </a:r>
          </a:p>
        </p:txBody>
      </p:sp>
      <p:sp>
        <p:nvSpPr>
          <p:cNvPr id="228" name="只漲不跌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defTabSz="346709">
              <a:defRPr sz="5334"/>
            </a:lvl1pPr>
          </a:lstStyle>
          <a:p>
            <a:pPr/>
            <a:r>
              <a:t>只漲不跌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小心詐騙！‼️⚠️"/>
          <p:cNvSpPr txBox="1"/>
          <p:nvPr>
            <p:ph type="title"/>
          </p:nvPr>
        </p:nvSpPr>
        <p:spPr>
          <a:xfrm>
            <a:off x="1778000" y="491319"/>
            <a:ext cx="20828000" cy="3130465"/>
          </a:xfrm>
          <a:prstGeom prst="rect">
            <a:avLst/>
          </a:prstGeom>
        </p:spPr>
        <p:txBody>
          <a:bodyPr/>
          <a:lstStyle/>
          <a:p>
            <a:pPr/>
            <a:r>
              <a:t>小心詐騙！‼️⚠️</a:t>
            </a:r>
          </a:p>
        </p:txBody>
      </p:sp>
      <p:sp>
        <p:nvSpPr>
          <p:cNvPr id="231" name="‼️⚠️小心有人冒用我們的名字！在此留言貼文，我們沒有 WhatsApp 帳戶，也不會邀你入群，沒有個股投資，更不會提醒交易入場點和出場點！小心詐騙！‼️⚠️"/>
          <p:cNvSpPr txBox="1"/>
          <p:nvPr>
            <p:ph type="body" idx="4294967295"/>
          </p:nvPr>
        </p:nvSpPr>
        <p:spPr>
          <a:xfrm>
            <a:off x="2144226" y="2551153"/>
            <a:ext cx="20095548" cy="1016000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b="1" sz="7900">
                <a:solidFill>
                  <a:srgbClr val="0571A2"/>
                </a:solidFill>
              </a:defRPr>
            </a:lvl1pPr>
          </a:lstStyle>
          <a:p>
            <a:pPr/>
            <a:r>
              <a:t>‼️⚠️小心有人冒用我們的名字！在此留言貼文，我們沒有 WhatsApp 帳戶，也不會邀你入群，沒有個股投資，更不會提醒交易入場點和出場點！小心詐騙！‼️⚠️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IMG_3053.png" descr="IMG_3053.pn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15703"/>
          <a:stretch>
            <a:fillRect/>
          </a:stretch>
        </p:blipFill>
        <p:spPr>
          <a:xfrm>
            <a:off x="1355788" y="-64059"/>
            <a:ext cx="21672239" cy="1370172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lectw.com 的功能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Clectw.com 的功能</a:t>
            </a:r>
          </a:p>
          <a:p>
            <a:pPr/>
            <a:r>
              <a:t>https://u.pcloud.link/publink/show?code=XZmeipJZuS0FIakB4rXBVQm1c9pHVk30S2o7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不要拿問AI的回答來問我，就如你不要用理專說的話來問我，你也不要用投顧老師說的話來問我！更不要拿網路博主的建議和看法來問我！（我思故我在，自我思考才存在！）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04730" indent="-804730" defTabSz="635634">
              <a:defRPr b="0" sz="608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不要拿問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AI</a:t>
            </a:r>
            <a:r>
              <a:t>的回答來問我，就如你不要用理專說的話來問我，你也不要用投顧老師說的話來問我！更不要拿網路博主的建議和看法來問我！（我思故我在，自我思考才存在！）</a:t>
            </a:r>
          </a:p>
          <a:p>
            <a:pPr marL="804730" indent="-804730" defTabSz="635634">
              <a:defRPr b="0" sz="608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</a:p>
          <a:p>
            <a:pPr marL="804730" indent="-804730" defTabSz="635634">
              <a:defRPr b="0" sz="608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應該自我思考取得答案，當思考過，無論什麼解答，不用來問我。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804730" indent="-804730" defTabSz="635634">
              <a:defRPr sz="6083"/>
            </a:pPr>
          </a:p>
          <a:p>
            <a:pPr marL="804730" indent="-804730" defTabSz="635634">
              <a:defRPr b="0" sz="6083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當無知者（不懂），不會問問題，問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AI</a:t>
            </a:r>
            <a:r>
              <a:t>，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AI </a:t>
            </a:r>
            <a:r>
              <a:t>就給你一個白痴的答案！你拿白痴的答案來問我，我需要回答嗎？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人在哪、錢在哪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940593" indent="-940593" defTabSz="742950">
              <a:defRPr b="0" sz="711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人在哪、錢在哪！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40593" indent="-940593" defTabSz="742950">
              <a:defRPr sz="7110"/>
            </a:pPr>
          </a:p>
          <a:p>
            <a:pPr marL="940593" indent="-940593" defTabSz="742950">
              <a:defRPr b="0" sz="711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很多大陸的金融細節，不是外人（我）可以理解！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40593" indent="-940593" defTabSz="742950">
              <a:defRPr sz="7110"/>
            </a:pPr>
          </a:p>
          <a:p>
            <a:pPr marL="940593" indent="-940593" defTabSz="742950">
              <a:defRPr b="0" sz="711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在境外資金，要匯回大陸可能沒想像中的容易！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40593" indent="-940593" defTabSz="742950">
              <a:defRPr sz="7110"/>
            </a:pPr>
          </a:p>
          <a:p>
            <a:pPr marL="940593" indent="-940593" defTabSz="742950">
              <a:defRPr b="0" sz="711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所有大陸境外資金的風險，一定是個人首要考量！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你要動別人的東西，要先問對方（就算是配偶、小孩、父母的，也要先詢問，這是做人最基本的尊重。）！…"/>
          <p:cNvSpPr txBox="1"/>
          <p:nvPr>
            <p:ph type="body" idx="1"/>
          </p:nvPr>
        </p:nvSpPr>
        <p:spPr>
          <a:xfrm>
            <a:off x="1689100" y="1326974"/>
            <a:ext cx="21005800" cy="11062052"/>
          </a:xfrm>
          <a:prstGeom prst="rect">
            <a:avLst/>
          </a:prstGeom>
        </p:spPr>
        <p:txBody>
          <a:bodyPr/>
          <a:lstStyle/>
          <a:p>
            <a:pPr marL="637513" indent="-637513" defTabSz="503555">
              <a:defRPr b="0" sz="4819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你要動別人的東西，要先問對方（就算是配偶、小孩、父母的，也要先詢問，這是做人最基本的尊重。）！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7513" indent="-637513" defTabSz="503555">
              <a:defRPr sz="4819"/>
            </a:pPr>
          </a:p>
          <a:p>
            <a:pPr marL="637513" indent="-637513" defTabSz="503555">
              <a:defRPr b="0" sz="4819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你不問就用，就將家人喝一半放冰箱的飲料喝了，就是不尊重你的配偶。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7513" indent="-637513" defTabSz="503555">
              <a:defRPr sz="4819"/>
            </a:pPr>
          </a:p>
          <a:p>
            <a:pPr marL="637513" indent="-637513" defTabSz="503555">
              <a:defRPr b="0" sz="4819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你非常自我，我是你的配偶，我也會發火，雖然只是一個破袋子你拿去用（甚至他已經跟你說不要用這個袋子），但你不尊重你的配偶，他當然跟你拼命。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7513" indent="-637513" defTabSz="503555">
              <a:defRPr sz="4819"/>
            </a:pPr>
          </a:p>
          <a:p>
            <a:pPr marL="637513" indent="-637513" defTabSz="503555">
              <a:defRPr b="0" sz="4819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你以為他只為你喝了家人一半的飲料嗎？你以為他人不捨得那破舊的袋子嗎？他是在這家沒有被尊重。她（他（她）是恨你（沒錯是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“</a:t>
            </a:r>
            <a:r>
              <a:t>恨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”</a:t>
            </a:r>
            <a:r>
              <a:t>）你不尊重他（她），這反應是有攻擊性的，但只看表面，不看心理，永遠不明白！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任何別人的東西，都要先問過才可以用！尊重！…"/>
          <p:cNvSpPr txBox="1"/>
          <p:nvPr>
            <p:ph type="body" idx="1"/>
          </p:nvPr>
        </p:nvSpPr>
        <p:spPr>
          <a:xfrm>
            <a:off x="1689100" y="1090590"/>
            <a:ext cx="21005800" cy="11062051"/>
          </a:xfrm>
          <a:prstGeom prst="rect">
            <a:avLst/>
          </a:prstGeom>
        </p:spPr>
        <p:txBody>
          <a:bodyPr/>
          <a:lstStyle/>
          <a:p>
            <a:pPr marL="600075" indent="-600075" defTabSz="693419">
              <a:defRPr sz="6636"/>
            </a:pPr>
            <a:r>
              <a:t>任何別人的東西，都要先問過才可以用！尊重！</a:t>
            </a:r>
          </a:p>
          <a:p>
            <a:pPr marL="600075" indent="-600075" defTabSz="693419">
              <a:defRPr sz="6636"/>
            </a:pPr>
          </a:p>
          <a:p>
            <a:pPr marL="600075" indent="-600075" defTabSz="693419">
              <a:defRPr sz="6636"/>
            </a:pPr>
            <a:r>
              <a:t>配偶重視的事，你要更重視，跟你認為重不重要無關！對發認為重要，你就要尊重他的「重要」</a:t>
            </a:r>
          </a:p>
          <a:p>
            <a:pPr marL="600075" indent="-600075" defTabSz="693419">
              <a:defRPr sz="6636"/>
            </a:pPr>
          </a:p>
          <a:p>
            <a:pPr marL="600075" indent="-600075" defTabSz="693419">
              <a:defRPr sz="6636"/>
            </a:pPr>
            <a:r>
              <a:t>記得：「配偶（任合人）永遠是對的！」；對配偶（家人）永遠就說「對」「好」「是」；外人你可以離開！</a:t>
            </a:r>
          </a:p>
          <a:p>
            <a:pPr marL="600075" indent="-600075" defTabSz="693419">
              <a:defRPr sz="6636"/>
            </a:pPr>
          </a:p>
          <a:p>
            <a:pPr marL="600075" indent="-600075" defTabSz="693419">
              <a:defRPr sz="6636"/>
            </a:pPr>
            <a:r>
              <a:t>做不到尊重，不配做配偶，沒有同理心，不是好配偶！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老子《道德經》第八章：「上善若水。水善利萬物而不爭，處眾人之所惡，故幾於道。居善地，心善淵，與善仁，言善信，政善治，事善能，動善時。夫唯不爭，故無尤。」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961495" indent="-961495" defTabSz="759459">
              <a:defRPr b="0" sz="7268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老子《道德經》第八章：「上善若水。水善利萬物而不爭，處眾人之所惡，故幾於道。居善地，心善淵，與善仁，言善信，政善治，事善能，動善時。夫唯不爭，故無尤。」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61495" indent="-961495" defTabSz="759459">
              <a:defRPr sz="7268"/>
            </a:pPr>
          </a:p>
          <a:p>
            <a:pPr marL="961495" indent="-961495" defTabSz="759459">
              <a:defRPr b="0" sz="7268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我們要向「水」學習，柔弱利萬物，是智者！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61495" indent="-961495" defTabSz="759459">
              <a:defRPr sz="7268"/>
            </a:pPr>
          </a:p>
          <a:p>
            <a:pPr marL="961495" indent="-961495" defTabSz="759459">
              <a:defRPr b="0" sz="7268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智者柔弱，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t>是「自信、堅強」的特質。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學會放過自己！…"/>
          <p:cNvSpPr txBox="1"/>
          <p:nvPr>
            <p:ph type="body" idx="1"/>
          </p:nvPr>
        </p:nvSpPr>
        <p:spPr>
          <a:xfrm>
            <a:off x="1689100" y="1090590"/>
            <a:ext cx="21005800" cy="11534820"/>
          </a:xfrm>
          <a:prstGeom prst="rect">
            <a:avLst/>
          </a:prstGeom>
        </p:spPr>
        <p:txBody>
          <a:bodyPr/>
          <a:lstStyle/>
          <a:p>
            <a:pPr marL="616611" indent="-616611" defTabSz="487044">
              <a:defRPr b="0" sz="466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學會放過自己！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16611" indent="-616611" defTabSz="487044">
              <a:defRPr sz="4660"/>
            </a:pPr>
          </a:p>
          <a:p>
            <a:pPr marL="616611" indent="-616611" defTabSz="487044">
              <a:defRPr b="0" sz="466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取消訂房，退款會準時嗎？你開始擔心了。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16611" indent="-616611" defTabSz="487044">
              <a:defRPr sz="4660"/>
            </a:pPr>
          </a:p>
          <a:p>
            <a:pPr marL="616611" indent="-616611" defTabSz="487044">
              <a:defRPr b="0" sz="466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放過自己「大不了，沒退成！」我就不要這筆錢了！反正沒取消這筆錢也是會花掉！（當然係統一定會準時退款，只是事前一直在擔心「沒事」的是！）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16611" indent="-616611" defTabSz="487044">
              <a:defRPr sz="4660"/>
            </a:pPr>
          </a:p>
          <a:p>
            <a:pPr marL="616611" indent="-616611" defTabSz="487044">
              <a:defRPr b="0" sz="466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旅行，因為颱風無法成行。班機取消，你得多待一天，你擔心嗎？你煩嗎？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16611" indent="-616611" defTabSz="487044">
              <a:defRPr sz="4660"/>
            </a:pPr>
          </a:p>
          <a:p>
            <a:pPr marL="616611" indent="-616611" defTabSz="487044">
              <a:defRPr b="0" sz="466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班機被取消，那剛好可以在機場旅館輕鬆一下！記得用錢解決，永遠放過自己！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16611" indent="-616611" defTabSz="487044">
              <a:defRPr sz="4660"/>
            </a:pPr>
          </a:p>
          <a:p>
            <a:pPr marL="616611" indent="-616611" defTabSz="487044">
              <a:defRPr b="0" sz="466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旅行無法成行，就在家喝咖啡，或去沒有颱風的地方，台中不能去，那去高雄好了。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一個ㄧ千元的東西，你買貴了一百元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42023" indent="-742023" defTabSz="586104">
              <a:defRPr b="0" sz="5609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一個ㄧ千元的東西，你買貴了一百元。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2023" indent="-742023" defTabSz="586104">
              <a:defRPr sz="5609"/>
            </a:pPr>
          </a:p>
          <a:p>
            <a:pPr marL="742023" indent="-742023" defTabSz="586104">
              <a:defRPr b="0" sz="5609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買個商務艙，你買貴了兩萬元台幣（將近七百美元。）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2023" indent="-742023" defTabSz="586104">
              <a:defRPr sz="5609"/>
            </a:pPr>
          </a:p>
          <a:p>
            <a:pPr marL="742023" indent="-742023" defTabSz="586104">
              <a:defRPr b="0" sz="5609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訂個旅館，一晚多花五十美元一百美元。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2023" indent="-742023" defTabSz="586104">
              <a:defRPr sz="5609"/>
            </a:pPr>
          </a:p>
          <a:p>
            <a:pPr marL="742023" indent="-742023" defTabSz="586104">
              <a:defRPr b="0" sz="5609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放過自己，錢只不過是數字而已！當你對錢不在意時，你可能對很多東西都可以放下！關係就會好，你就快樂自由！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2023" indent="-742023" defTabSz="586104">
              <a:defRPr sz="5609"/>
            </a:pPr>
          </a:p>
          <a:p>
            <a:pPr marL="742023" indent="-742023" defTabSz="586104">
              <a:defRPr b="0" sz="5609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富有是天賦；快樂是人權！（沒錢，關係與不方便，無法瀟灑）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只要一切想到最糟糕的狀況，（大不了），就放過自己！…"/>
          <p:cNvSpPr txBox="1"/>
          <p:nvPr>
            <p:ph type="body" idx="1"/>
          </p:nvPr>
        </p:nvSpPr>
        <p:spPr>
          <a:xfrm>
            <a:off x="1689100" y="1090590"/>
            <a:ext cx="21005800" cy="11017487"/>
          </a:xfrm>
          <a:prstGeom prst="rect">
            <a:avLst/>
          </a:prstGeom>
        </p:spPr>
        <p:txBody>
          <a:bodyPr/>
          <a:lstStyle/>
          <a:p>
            <a:pPr marL="658415" indent="-658415" defTabSz="520065">
              <a:defRPr b="0" sz="4977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只要一切想到最糟糕的狀況，（大不了），就放過自己！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58415" indent="-658415" defTabSz="520065">
              <a:defRPr sz="4977"/>
            </a:pPr>
          </a:p>
          <a:p>
            <a:pPr marL="658415" indent="-658415" defTabSz="520065">
              <a:defRPr b="0" sz="4977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擔心高血糖、高血壓、高膽固醇嗎？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58415" indent="-658415" defTabSz="520065">
              <a:defRPr sz="4977"/>
            </a:pPr>
          </a:p>
          <a:p>
            <a:pPr marL="658415" indent="-658415" defTabSz="520065">
              <a:defRPr b="0" sz="4977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好好吃、好好睡、該吃藥、就好了！交給醫生，放過自己！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58415" indent="-658415" defTabSz="520065">
              <a:defRPr sz="4977"/>
            </a:pPr>
          </a:p>
          <a:p>
            <a:pPr marL="658415" indent="-658415" defTabSz="520065">
              <a:defRPr b="0" sz="4977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青光眼、白內障、黃斑部病變，擔心嗎？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58415" indent="-658415" defTabSz="520065">
              <a:defRPr sz="4977"/>
            </a:pPr>
          </a:p>
          <a:p>
            <a:pPr marL="658415" indent="-658415" defTabSz="520065">
              <a:defRPr b="0" sz="4977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相信醫師，遵照醫師指示，最後就算瞎了都是命運安排，當我瞎了一樣可以快樂，這才是人生，不要擔心，放過自己！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58415" indent="-658415" defTabSz="520065">
              <a:defRPr sz="4977"/>
            </a:pPr>
          </a:p>
          <a:p>
            <a:pPr marL="658415" indent="-658415" defTabSz="520065">
              <a:defRPr b="0" sz="4977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人終將一死，因老而衰，因病而亡，也是自然，一切都是命！放過自己！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幸福最基本的要素：熱誠、愛、家庭、工作（不為錢而作）…"/>
          <p:cNvSpPr txBox="1"/>
          <p:nvPr>
            <p:ph type="body" idx="1"/>
          </p:nvPr>
        </p:nvSpPr>
        <p:spPr>
          <a:xfrm>
            <a:off x="1689100" y="1090590"/>
            <a:ext cx="21005800" cy="11153709"/>
          </a:xfrm>
          <a:prstGeom prst="rect">
            <a:avLst/>
          </a:prstGeom>
        </p:spPr>
        <p:txBody>
          <a:bodyPr/>
          <a:lstStyle/>
          <a:p>
            <a:pPr marL="500062" indent="-500062" defTabSz="577850">
              <a:defRPr sz="5530"/>
            </a:pPr>
            <a:r>
              <a:t>幸福最基本的要素：熱誠、愛、家庭、工作（不為錢而作）</a:t>
            </a:r>
          </a:p>
          <a:p>
            <a:pPr marL="500062" indent="-500062" defTabSz="577850">
              <a:defRPr sz="5530"/>
            </a:pPr>
          </a:p>
          <a:p>
            <a:pPr marL="500062" indent="-500062" defTabSz="577850">
              <a:defRPr sz="5530"/>
            </a:pPr>
            <a:r>
              <a:t>努力與順其自然（本我）間取得平衡！</a:t>
            </a:r>
          </a:p>
          <a:p>
            <a:pPr marL="500062" indent="-500062" defTabSz="577850">
              <a:defRPr sz="5530"/>
            </a:pPr>
          </a:p>
          <a:p>
            <a:pPr marL="500062" indent="-500062" defTabSz="577850">
              <a:defRPr sz="5530"/>
            </a:pPr>
            <a:r>
              <a:t>你有權選擇「拒絕、不要、無視財富、物質、地位、存在」（本我）。</a:t>
            </a:r>
          </a:p>
          <a:p>
            <a:pPr marL="500062" indent="-500062" defTabSz="577850">
              <a:defRPr sz="5530"/>
            </a:pPr>
          </a:p>
          <a:p>
            <a:pPr marL="500062" indent="-500062" defTabSz="577850">
              <a:defRPr sz="5530"/>
            </a:pPr>
            <a:r>
              <a:t>關注自我與好的關係！</a:t>
            </a:r>
          </a:p>
          <a:p>
            <a:pPr marL="500062" indent="-500062" defTabSz="577850">
              <a:defRPr sz="5530"/>
            </a:pPr>
          </a:p>
          <a:p>
            <a:pPr marL="500062" indent="-500062" defTabSz="577850">
              <a:defRPr sz="5530"/>
            </a:pPr>
            <a:r>
              <a:t>快樂就是放棄得多，想要、要求、期望得少！（可以不要，放棄一切，無欲則剛，不要（就是無）就是樂。要、想、有就是苦！）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市場天天都上漲…"/>
          <p:cNvSpPr txBox="1"/>
          <p:nvPr/>
        </p:nvSpPr>
        <p:spPr>
          <a:xfrm>
            <a:off x="937595" y="608651"/>
            <a:ext cx="19398280" cy="11510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市場天天都上漲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很美好、很快樂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🍂🌷🌹🌸🌼🌺🌻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🌞💫✨🌟🌈🌈❤️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由 CLEC投資理財頻道 在 X 上發佈『價值十億元的投資講座』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1481" indent="-421481" defTabSz="487044">
              <a:defRPr sz="4660"/>
            </a:pPr>
            <a:r>
              <a:t>由 CLEC投資理財頻道 在 X 上發佈『價值十億元的投資講座』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00694 2026年 投資第一堂課『價值十億元的投資講座』第一章 2026年5月5日</a:t>
            </a:r>
          </a:p>
          <a:p>
            <a:pPr marL="421481" indent="-421481" defTabSz="487044">
              <a:defRPr sz="4660"/>
            </a:pPr>
            <a:r>
              <a:t>https://x.com/CLEC168/status/2071329516484796535/video/1?s=66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00695 2026年 投資第一堂課『價值十億元的投資講座』第二章   2026年5月6日</a:t>
            </a:r>
          </a:p>
          <a:p>
            <a:pPr marL="421481" indent="-421481" defTabSz="487044">
              <a:defRPr sz="4660"/>
            </a:pPr>
            <a:r>
              <a:t>https://x.com/CLEC168/status/2071585253316313318/video/1?s=66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00696 2026年 投資第一堂課『價值十億元的投資講座』第三章   2026年5月7日</a:t>
            </a:r>
          </a:p>
          <a:p>
            <a:pPr marL="421481" indent="-421481" defTabSz="487044">
              <a:defRPr sz="4660"/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https://x.com/CLEC168/status/2071585566735700473/video/1?s=66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