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Shape 19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165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2" y="12275218"/>
            <a:ext cx="3169416" cy="82888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defTabSz="701675"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74" name="簡報標題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b="1" spc="-232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175" name="內文層級一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1" sz="5500"/>
            </a:lvl1pPr>
            <a:lvl2pPr marL="0" indent="457200">
              <a:spcBef>
                <a:spcPts val="0"/>
              </a:spcBef>
              <a:buSzTx/>
              <a:buNone/>
              <a:defRPr b="1" sz="5500"/>
            </a:lvl2pPr>
            <a:lvl3pPr marL="0" indent="914400">
              <a:spcBef>
                <a:spcPts val="0"/>
              </a:spcBef>
              <a:buSzTx/>
              <a:buNone/>
              <a:defRPr b="1" sz="5500"/>
            </a:lvl3pPr>
            <a:lvl4pPr marL="0" indent="1371600">
              <a:spcBef>
                <a:spcPts val="0"/>
              </a:spcBef>
              <a:buSzTx/>
              <a:buNone/>
              <a:defRPr b="1" sz="5500"/>
            </a:lvl4pPr>
            <a:lvl5pPr marL="0" indent="1828800"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簡報副標題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幻燈片編號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影像"/>
          <p:cNvSpPr/>
          <p:nvPr>
            <p:ph type="pic" idx="21"/>
          </p:nvPr>
        </p:nvSpPr>
        <p:spPr>
          <a:xfrm>
            <a:off x="4800844" y="2889929"/>
            <a:ext cx="14591863" cy="97279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facebook.com/share/12M44XNrAx5/?mibextid=wwXIfr" TargetMode="External"/><Relationship Id="rId3" Type="http://schemas.openxmlformats.org/officeDocument/2006/relationships/hyperlink" Target="mailto:clec.hq.director@gmail.com" TargetMode="External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u.pc.cd/Mx3italK" TargetMode="External"/><Relationship Id="rId3" Type="http://schemas.openxmlformats.org/officeDocument/2006/relationships/hyperlink" Target="https://u.pcloud.link/publink/show?code=Mx3italK" TargetMode="External"/><Relationship Id="rId4" Type="http://schemas.openxmlformats.org/officeDocument/2006/relationships/hyperlink" Target="https://u.pcloud.link/publink/show?code=kZHbTr5ZoHoc9XwCqkXalpr17rjG2keBGvBX" TargetMode="External"/><Relationship Id="rId5" Type="http://schemas.openxmlformats.org/officeDocument/2006/relationships/hyperlink" Target="https://pse.is/9cal8x" TargetMode="External"/><Relationship Id="rId6" Type="http://schemas.openxmlformats.org/officeDocument/2006/relationships/hyperlink" Target="https://u.pcloud.link/publink/show?code=kZQbTr5ZE2GWjjajXERLzYfWVMTIPQccDmRy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u.pcloud.link/publink/show?code=XZCNakJZ2iaqkx14HYYGNa0VkLlix02LzAly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odcasts.apple.com/us/podcast/clec-%E6%8A%95%E8%B3%87%E7%90%86%E8%B2%A1%E9%A0%BB%E9%81%93-%E8%BC%95%E9%AC%86%E8%81%8A%E6%8A%95%E8%B3%87/id1559767732?l=zh-Hant-TW&amp;i=1000569736542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help.firstrade.info/zh-TW/" TargetMode="External"/><Relationship Id="rId3" Type="http://schemas.openxmlformats.org/officeDocument/2006/relationships/hyperlink" Target="https://www.firstrade.com/zh-TW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clec168.com" TargetMode="External"/><Relationship Id="rId3" Type="http://schemas.openxmlformats.org/officeDocument/2006/relationships/hyperlink" Target="http://clectw.com" TargetMode="Externa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x.com/CLEC168/status/2071585566735700473/video/1?s=66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Clubhouse 輕鬆 聊 投資"/>
          <p:cNvSpPr txBox="1"/>
          <p:nvPr/>
        </p:nvSpPr>
        <p:spPr>
          <a:xfrm>
            <a:off x="5762500" y="4974676"/>
            <a:ext cx="12859000" cy="330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70127">
              <a:lnSpc>
                <a:spcPct val="80000"/>
              </a:lnSpc>
              <a:defRPr b="0" spc="-91" sz="9125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lvl1pPr>
          </a:lstStyle>
          <a:p>
            <a:pPr/>
            <a:r>
              <a:t>Clubhouse 輕鬆 聊 投資</a:t>
            </a:r>
          </a:p>
        </p:txBody>
      </p:sp>
      <p:sp>
        <p:nvSpPr>
          <p:cNvPr id="195" name="巿場長期只有上漲"/>
          <p:cNvSpPr txBox="1"/>
          <p:nvPr>
            <p:ph type="body" sz="quarter" idx="1"/>
          </p:nvPr>
        </p:nvSpPr>
        <p:spPr>
          <a:xfrm>
            <a:off x="6400800" y="3894747"/>
            <a:ext cx="10719166" cy="1455527"/>
          </a:xfrm>
          <a:prstGeom prst="rect">
            <a:avLst/>
          </a:prstGeom>
        </p:spPr>
        <p:txBody>
          <a:bodyPr anchor="t"/>
          <a:lstStyle>
            <a:lvl1pPr marL="0" indent="0" algn="ctr" defTabSz="627379">
              <a:spcBef>
                <a:spcPts val="4400"/>
              </a:spcBef>
              <a:buSzTx/>
              <a:buNone/>
              <a:defRPr b="1" sz="7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巿場長期只有上漲</a:t>
            </a:r>
          </a:p>
        </p:txBody>
      </p:sp>
      <p:sp>
        <p:nvSpPr>
          <p:cNvPr id="196" name="CLEC (California Life Enrichment Club )…"/>
          <p:cNvSpPr txBox="1"/>
          <p:nvPr/>
        </p:nvSpPr>
        <p:spPr>
          <a:xfrm>
            <a:off x="5132107" y="7710754"/>
            <a:ext cx="14119786" cy="5007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CLEC (California Life Enrichment Club )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投資理財頻道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2026年9月12日</a:t>
            </a:r>
          </a:p>
          <a:p>
            <a: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X 平台 影片編號00582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能夠投資的錢立即以市價買進，…"/>
          <p:cNvSpPr txBox="1"/>
          <p:nvPr>
            <p:ph type="body" idx="1"/>
          </p:nvPr>
        </p:nvSpPr>
        <p:spPr>
          <a:xfrm>
            <a:off x="121249" y="911745"/>
            <a:ext cx="24141502" cy="11348416"/>
          </a:xfrm>
          <a:prstGeom prst="rect">
            <a:avLst/>
          </a:prstGeom>
        </p:spPr>
        <p:txBody>
          <a:bodyPr/>
          <a:lstStyle/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能夠投資的錢立即以市價買進，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打死不賣！買完就睡覺。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哪一個字看不懂？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不要再問這樣買可以嗎？要分批嗎？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更不要說要等下跌再買進，你不是神！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ctr" defTabSz="429259">
              <a:buSzTx/>
              <a:buNone/>
              <a:defRPr b="0" sz="104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等待是最笨的策略！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任何保險立即解約贖回，自己投資，資產一輩子會增長四個零，你拿回十萬，一輩子會變十億！你自己可以成長成十億百億，何必放在保險公司呢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任何保險立即解約贖回，自己投資，資產一輩子會增長四個零，你拿回十萬，一輩子會變十億！你自己可以成長成十億百億，何必放在保險公司呢？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不要再問保險借款的事！不要用保單借款，這樣做會窮上加窮！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不要保險，不要保險，不要保險！遠離保險，遠離做保險經紀的朋友。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42023" indent="-742023" defTabSz="586104">
              <a:defRPr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</a:p>
          <a:p>
            <a:pPr marL="742023" indent="-742023" defTabSz="586104">
              <a:defRPr b="0" sz="560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有保險的立即馬上找附近臨櫃解約，無需跟你的保險經紀糾纏！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投資不需要知道很多，以下的不要問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投資不需要知道很多，以下的不要問：</a:t>
            </a:r>
          </a:p>
          <a:p>
            <a:pPr lvl="1" marL="1214437" indent="-642937" defTabSz="742950">
              <a:defRPr sz="7110"/>
            </a:pPr>
            <a:r>
              <a:t>不要問個股。也不要問我沒提的其他標的。</a:t>
            </a:r>
          </a:p>
          <a:p>
            <a:pPr lvl="1" marL="1214437" indent="-642937" defTabSz="742950">
              <a:defRPr sz="7110"/>
            </a:pPr>
            <a:r>
              <a:t>不要問何時買？不要問何時賣？</a:t>
            </a:r>
          </a:p>
          <a:p>
            <a:pPr lvl="1" marL="1214437" indent="-642937" defTabSz="742950">
              <a:defRPr sz="7110"/>
            </a:pPr>
            <a:r>
              <a:t>不要問什麼時候會下跌？不要問何時會上漲？</a:t>
            </a:r>
          </a:p>
          <a:p>
            <a:pPr lvl="1" marL="1214437" indent="-642937" defTabSz="742950">
              <a:defRPr sz="7110"/>
            </a:pPr>
            <a:r>
              <a:t>不要問還會跌嗎？不要問會跌到哪？</a:t>
            </a:r>
          </a:p>
          <a:p>
            <a:pPr lvl="1" marL="1214437" indent="-642937" defTabSz="742950">
              <a:defRPr sz="7110"/>
            </a:pPr>
            <a:r>
              <a:t>不要問還會漲嗎？不要問會漲到哪？</a:t>
            </a:r>
          </a:p>
          <a:p>
            <a:pPr marL="642937" indent="-642937" defTabSz="742950">
              <a:defRPr sz="7110"/>
            </a:pPr>
            <a:r>
              <a:t>投資不是懂越多越好，有錢就買，打死不賣，才是關鍵重點。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最新影片、貼文與最新消息請到 X（Twitter）…"/>
          <p:cNvSpPr txBox="1"/>
          <p:nvPr>
            <p:ph type="body" idx="1"/>
          </p:nvPr>
        </p:nvSpPr>
        <p:spPr>
          <a:xfrm>
            <a:off x="930231" y="1090590"/>
            <a:ext cx="16925097" cy="10718413"/>
          </a:xfrm>
          <a:prstGeom prst="rect">
            <a:avLst/>
          </a:prstGeom>
        </p:spPr>
        <p:txBody>
          <a:bodyPr/>
          <a:lstStyle/>
          <a:p>
            <a:pPr marL="571500" indent="-571500" defTabSz="660400">
              <a:defRPr sz="6320"/>
            </a:pPr>
            <a:r>
              <a:t>最新影片、貼文與最新消息請到 X（Twitter）</a:t>
            </a:r>
          </a:p>
          <a:p>
            <a:pPr marL="571500" indent="-571500" defTabSz="660400">
              <a:defRPr sz="6320"/>
            </a:pPr>
            <a:r>
              <a:t>https://x.com/clec168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Follow 我們的 Facebook(Wealthin50)：</a:t>
            </a:r>
          </a:p>
          <a:p>
            <a:pPr marL="571500" indent="-571500" defTabSz="660400">
              <a:defRPr sz="6320"/>
            </a:pPr>
            <a:r>
              <a:rPr u="sng">
                <a:hlinkClick r:id="rId2" invalidUrl="" action="" tgtFrame="" tooltip="" history="1" highlightClick="0" endSnd="0"/>
              </a:rPr>
              <a:t>https://www.facebook.com/share/12M44XNrAx5/?mibextid=wwXIfr</a:t>
            </a:r>
          </a:p>
          <a:p>
            <a:pPr marL="571500" indent="-571500" defTabSz="660400">
              <a:defRPr sz="6320"/>
            </a:pPr>
          </a:p>
          <a:p>
            <a:pPr marL="571500" indent="-571500" defTabSz="660400">
              <a:defRPr sz="6320"/>
            </a:pPr>
            <a:r>
              <a:t>有問題可以在X平台 臉書留言或寫Email 給我！</a:t>
            </a:r>
            <a:r>
              <a:rPr u="sng">
                <a:hlinkClick r:id="rId3" invalidUrl="" action="" tgtFrame="" tooltip="" history="1" highlightClick="0" endSnd="0"/>
              </a:rPr>
              <a:t>clec.hq.director@gmail.com</a:t>
            </a:r>
            <a:r>
              <a:t> 。</a:t>
            </a:r>
          </a:p>
        </p:txBody>
      </p:sp>
      <p:pic>
        <p:nvPicPr>
          <p:cNvPr id="205" name="截圖 2026-08-21 06.14.12.png" descr="截圖 2026-08-21 06.14.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64725" y="3127639"/>
            <a:ext cx="7150101" cy="561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分為兩個資料夾「簡報講義」與「教學資料」，目前權限開放「檢視」、「下載」給知道連結的學員： 無需註冊，在大陸的朋友一樣可以正常下載。…"/>
          <p:cNvSpPr txBox="1"/>
          <p:nvPr>
            <p:ph type="body" idx="1"/>
          </p:nvPr>
        </p:nvSpPr>
        <p:spPr>
          <a:xfrm>
            <a:off x="1689100" y="890134"/>
            <a:ext cx="22051034" cy="10160001"/>
          </a:xfrm>
          <a:prstGeom prst="rect">
            <a:avLst/>
          </a:prstGeom>
        </p:spPr>
        <p:txBody>
          <a:bodyPr/>
          <a:lstStyle/>
          <a:p>
            <a:pPr marL="357187" indent="-357187" defTabSz="412750">
              <a:defRPr sz="3950"/>
            </a:pPr>
            <a:r>
              <a:t>分為兩個資料夾「簡報講義」與「教學資料」，目前權限開放「檢視」、「下載」給知道連結的學員： 無需註冊，在大陸的朋友一樣可以正常下載。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這是短網址，連結相同位置</a:t>
            </a:r>
          </a:p>
          <a:p>
            <a:pPr marL="357187" indent="-357187" defTabSz="412750">
              <a:defRPr sz="3950"/>
            </a:pPr>
            <a:r>
              <a:rPr u="sng">
                <a:hlinkClick r:id="rId2" invalidUrl="" action="" tgtFrame="" tooltip="" history="1" highlightClick="0" endSnd="0"/>
              </a:rPr>
              <a:t>http://u.pc.cd/Mx3italK</a:t>
            </a:r>
          </a:p>
          <a:p>
            <a:pPr marL="357187" indent="-357187" defTabSz="412750">
              <a:defRPr sz="3950"/>
            </a:pPr>
            <a:r>
              <a:rPr u="sng">
                <a:hlinkClick r:id="rId3" invalidUrl="" action="" tgtFrame="" tooltip="" history="1" highlightClick="0" endSnd="0"/>
              </a:rPr>
              <a:t>https://u.pcloud.link/publink/show?code=Mx3italK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分為兩個資料夾</a:t>
            </a:r>
          </a:p>
          <a:p>
            <a:pPr marL="357187" indent="-357187" defTabSz="412750">
              <a:defRPr sz="3950"/>
            </a:pPr>
            <a:r>
              <a:t>「簡報講義」短連結 https://pse.is/9cal8k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4" invalidUrl="" action="" tgtFrame="" tooltip="" history="1" highlightClick="0" endSnd="0"/>
              </a:rPr>
              <a:t>https://u.pcloud.link/publink/show?code=kZHbTr5ZoHoc9XwCqkXalpr17rjG2keBGvBX</a:t>
            </a:r>
          </a:p>
          <a:p>
            <a:pPr marL="357187" indent="-357187" defTabSz="412750">
              <a:defRPr sz="3950"/>
            </a:pPr>
          </a:p>
          <a:p>
            <a:pPr marL="357187" indent="-357187" defTabSz="412750">
              <a:defRPr sz="3950"/>
            </a:pPr>
            <a:r>
              <a:t>「教學資料」短連結 </a:t>
            </a:r>
            <a:r>
              <a:rPr u="sng">
                <a:hlinkClick r:id="rId5" invalidUrl="" action="" tgtFrame="" tooltip="" history="1" highlightClick="0" endSnd="0"/>
              </a:rPr>
              <a:t>https://pse.is/9cal8x</a:t>
            </a:r>
          </a:p>
          <a:p>
            <a:pPr marL="357187" indent="-357187" defTabSz="412750">
              <a:defRPr sz="3950"/>
            </a:pPr>
            <a:r>
              <a:t>長連結： </a:t>
            </a:r>
            <a:r>
              <a:rPr u="sng">
                <a:hlinkClick r:id="rId6" invalidUrl="" action="" tgtFrame="" tooltip="" history="1" highlightClick="0" endSnd="0"/>
              </a:rPr>
              <a:t>https://u.pcloud.link/publink/show?code=kZQbTr5ZE2GWjjajXERLzYfWVMTIPQccDmRy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LEC 投資理財頻道重要資訊連結與最新公告] 找到更多CLEC 相關平台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CLEC 投資理財頻道重要資訊連結與最新公告] 找到更多CLEC 相關平台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https://u.pcloud.link/publink/show?code=XZCNakJZ2iaqkx14HYYGNa0VkLlix02LzAly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2021～2025 年 CLEC Podcast 完整保留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9394" indent="-449394" defTabSz="354965">
              <a:defRPr sz="3397">
                <a:solidFill>
                  <a:srgbClr val="0082CC"/>
                </a:solidFill>
              </a:defRPr>
            </a:pPr>
            <a:r>
              <a:t>2021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～</a:t>
            </a:r>
            <a:r>
              <a:t>2025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年</a:t>
            </a:r>
            <a:r>
              <a:t> CLEC Podcast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完整保留</a:t>
            </a:r>
          </a:p>
          <a:p>
            <a:pPr marL="449394" indent="-449394" defTabSz="354965">
              <a:defRPr sz="3397">
                <a:solidFill>
                  <a:srgbClr val="0082CC"/>
                </a:solidFill>
              </a:defRPr>
            </a:p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YouTube </a:t>
            </a:r>
            <a:r>
              <a:t>影片雖已下架，但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2021</a:t>
            </a:r>
            <a:r>
              <a:t>～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2025 </a:t>
            </a:r>
            <a:r>
              <a:t>年的節目和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00351 </a:t>
            </a:r>
            <a:r>
              <a:t>【悟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—</a:t>
            </a:r>
            <a:r>
              <a:t>尋回自我】仍可在以下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Podcast </a:t>
            </a:r>
            <a:r>
              <a:t>頻道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收聽。更新的可以搜尋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CLEC </a:t>
            </a:r>
            <a:r>
              <a:t>都有很多朋友上傳的頻道，方便大家收聽！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sz="3397" u="sng">
                <a:solidFill>
                  <a:srgbClr val="0082CC"/>
                </a:solidFill>
              </a:defRPr>
            </a:pPr>
            <a:r>
              <a:rPr>
                <a:hlinkClick r:id="rId2" invalidUrl="" action="" tgtFrame="" tooltip="" history="1" highlightClick="0" endSnd="0"/>
              </a:rPr>
              <a:t>https://podcasts.apple.com/us/podcast/clec-%E6%8A%95%E8%B3%87%E7%90%86%E8%B2%A1%E9%A0%BB%E9%81%93-%E8%BC%95%E9%AC%86%E8%81%8A%E6%8A%95%E8%B3%87/id1559767732?l=zh-Hant-TW&amp;i=1000569736542</a:t>
            </a:r>
            <a:endParaRPr u="none"/>
          </a:p>
          <a:p>
            <a:pPr marL="449394" indent="-449394" defTabSz="354965">
              <a:defRPr sz="3397">
                <a:solidFill>
                  <a:srgbClr val="0082CC"/>
                </a:solidFill>
              </a:defRPr>
            </a:p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Kai </a:t>
            </a:r>
            <a:r>
              <a:t>已完成專業後製：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sz="3397">
                <a:solidFill>
                  <a:srgbClr val="0082CC"/>
                </a:solidFill>
              </a:defRPr>
            </a:p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* </a:t>
            </a:r>
            <a:r>
              <a:t>去除雜音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* </a:t>
            </a:r>
            <a:r>
              <a:t>平衡音量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* </a:t>
            </a:r>
            <a:r>
              <a:t>修剪過長停頓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* </a:t>
            </a:r>
            <a:r>
              <a:t>整體音質清晰、舒適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9394" indent="-449394" defTabSz="354965">
              <a:defRPr sz="3397">
                <a:solidFill>
                  <a:srgbClr val="0082CC"/>
                </a:solidFill>
              </a:defRPr>
            </a:pPr>
          </a:p>
          <a:p>
            <a:pPr marL="449394" indent="-449394" defTabSz="354965">
              <a:defRPr b="0" sz="3397">
                <a:solidFill>
                  <a:srgbClr val="0082CC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這是一座珍貴的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CLEC </a:t>
            </a:r>
            <a:r>
              <a:t>投資理財知識庫，歡迎大家搜尋過往節目、持續學習！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市場震盪於我無關！…"/>
          <p:cNvSpPr txBox="1"/>
          <p:nvPr>
            <p:ph type="body" idx="4294967295"/>
          </p:nvPr>
        </p:nvSpPr>
        <p:spPr>
          <a:xfrm>
            <a:off x="1278521" y="2663777"/>
            <a:ext cx="16322191" cy="10049395"/>
          </a:xfrm>
          <a:prstGeom prst="rect">
            <a:avLst/>
          </a:prstGeom>
        </p:spPr>
        <p:txBody>
          <a:bodyPr lIns="71437" tIns="71437" rIns="71437" bIns="71437"/>
          <a:lstStyle/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市場震盪於我無關！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國際局勢與我無關！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市場分析與我無關！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財務報表與我無關！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經濟局勢與我無關！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所有一切與我無關！</a:t>
            </a:r>
          </a:p>
          <a:p>
            <a:pPr marL="786923" indent="-786923" defTabSz="562994">
              <a:spcBef>
                <a:spcPts val="4000"/>
              </a:spcBef>
              <a:buSzPct val="145000"/>
              <a:defRPr sz="5518">
                <a:solidFill>
                  <a:srgbClr val="056FA0"/>
                </a:solidFill>
              </a:defRPr>
            </a:pPr>
            <a:r>
              <a:t>無視市場聲色起伏！</a:t>
            </a:r>
          </a:p>
        </p:txBody>
      </p:sp>
      <p:sp>
        <p:nvSpPr>
          <p:cNvPr id="214" name="`"/>
          <p:cNvSpPr txBox="1"/>
          <p:nvPr>
            <p:ph type="title"/>
          </p:nvPr>
        </p:nvSpPr>
        <p:spPr>
          <a:xfrm>
            <a:off x="4524785" y="200235"/>
            <a:ext cx="15609095" cy="2202290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11200">
                <a:solidFill>
                  <a:srgbClr val="056FA0"/>
                </a:solidFill>
              </a:defRPr>
            </a:lvl1pPr>
          </a:lstStyle>
          <a:p>
            <a:pPr/>
            <a:r>
              <a:t>`</a:t>
            </a:r>
          </a:p>
        </p:txBody>
      </p:sp>
      <p:grpSp>
        <p:nvGrpSpPr>
          <p:cNvPr id="218" name="群組 6"/>
          <p:cNvGrpSpPr/>
          <p:nvPr/>
        </p:nvGrpSpPr>
        <p:grpSpPr>
          <a:xfrm>
            <a:off x="8941483" y="2963403"/>
            <a:ext cx="15077755" cy="9450143"/>
            <a:chOff x="0" y="0"/>
            <a:chExt cx="15077754" cy="9450142"/>
          </a:xfrm>
        </p:grpSpPr>
        <p:pic>
          <p:nvPicPr>
            <p:cNvPr id="215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5077755" cy="94501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6" name="文字方塊 4"/>
            <p:cNvSpPr txBox="1"/>
            <p:nvPr/>
          </p:nvSpPr>
          <p:spPr>
            <a:xfrm>
              <a:off x="5492746" y="529239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安</a:t>
              </a:r>
            </a:p>
          </p:txBody>
        </p:sp>
        <p:sp>
          <p:nvSpPr>
            <p:cNvPr id="217" name="文字方塊 5"/>
            <p:cNvSpPr txBox="1"/>
            <p:nvPr/>
          </p:nvSpPr>
          <p:spPr>
            <a:xfrm>
              <a:off x="9314423" y="5334780"/>
              <a:ext cx="1507190" cy="1948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4400"/>
              </a:lvl1pPr>
            </a:lstStyle>
            <a:p>
              <a:pPr/>
              <a:r>
                <a:t>心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500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0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5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0" dur="5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5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500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5" dur="500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500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221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自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2023</a:t>
            </a:r>
            <a:r>
              <a:t>年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t>月起，我們已開始註銷「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教育學院」公司登記與非營利組織程序，並將所有名稱更改為「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投資理財頻道」，原為「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投資理財教育學院」。還是會用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CLEC </a:t>
            </a:r>
            <a:r>
              <a:t>，提醒大家，除非為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James Chen</a:t>
            </a:r>
            <a:r>
              <a:t>本人，否則與我們無關，請勿受騙。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我們影片及相關內容僅供教育目的，無營利行為。我們沒有任何討論群組或社團，如果有人邀請您加入，請小心詐騙。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我們近二十多年來一直致力於義務教學，</a:t>
            </a:r>
            <a:r>
              <a:rPr u="sng">
                <a:solidFill>
                  <a:srgbClr val="316F9E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rPr>
              <a:t>從未從中獲利</a:t>
            </a:r>
            <a:r>
              <a:t>。請勿相信任何收費的投資建議。雖然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YouTube</a:t>
            </a:r>
            <a:r>
              <a:t>影片可能出現廣告，但這不是我們所能控制，也不會從中獲利。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我們提供的所有資訊僅為個人經驗分享，並非專業投資顧問（</a:t>
            </a:r>
            <a:r>
              <a:t>Certified Financial Advisor/Planner</a:t>
            </a: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）的建議。投資決策應基於個人研究，不應僅依賴影片內容。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pPr>
            <a:r>
              <a:t>投資風險高，可能導致重大損失。如果您無法承受短期內超過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10%</a:t>
            </a:r>
            <a:r>
              <a:t>的虧損或幾年內超過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20%</a:t>
            </a:r>
            <a:r>
              <a:t>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投資者永遠極度樂觀！…"/>
          <p:cNvSpPr txBox="1"/>
          <p:nvPr>
            <p:ph type="body" idx="1"/>
          </p:nvPr>
        </p:nvSpPr>
        <p:spPr>
          <a:xfrm>
            <a:off x="1898368" y="684463"/>
            <a:ext cx="21005801" cy="12189914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投資者永遠極度樂觀！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投資者永遠迎向陽光！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市場終將上漲！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投資需要忍耐！</a:t>
            </a:r>
          </a:p>
          <a:p>
            <a:pPr marL="0" indent="0" algn="ctr" defTabSz="808990">
              <a:spcBef>
                <a:spcPts val="5700"/>
              </a:spcBef>
              <a:buSzTx/>
              <a:buNone/>
              <a:defRPr b="1" sz="10192"/>
            </a:pPr>
            <a:r>
              <a:t>財富值得等待！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追蹤、留言、❤️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追蹤、留言、❤️、轉發分享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市場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市場</a:t>
            </a:r>
          </a:p>
          <a:p>
            <a:pPr/>
            <a:r>
              <a:t>永遠持續上漲</a:t>
            </a:r>
          </a:p>
        </p:txBody>
      </p:sp>
      <p:sp>
        <p:nvSpPr>
          <p:cNvPr id="228" name="只漲不跌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 defTabSz="346709">
              <a:defRPr sz="5334"/>
            </a:lvl1pPr>
          </a:lstStyle>
          <a:p>
            <a:pPr/>
            <a:r>
              <a:t>只漲不跌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小心詐騙！‼️⚠️"/>
          <p:cNvSpPr txBox="1"/>
          <p:nvPr>
            <p:ph type="title"/>
          </p:nvPr>
        </p:nvSpPr>
        <p:spPr>
          <a:xfrm>
            <a:off x="1778000" y="491319"/>
            <a:ext cx="20828000" cy="3130465"/>
          </a:xfrm>
          <a:prstGeom prst="rect">
            <a:avLst/>
          </a:prstGeom>
        </p:spPr>
        <p:txBody>
          <a:bodyPr/>
          <a:lstStyle/>
          <a:p>
            <a:pPr/>
            <a:r>
              <a:t>小心詐騙！‼️⚠️</a:t>
            </a:r>
          </a:p>
        </p:txBody>
      </p:sp>
      <p:sp>
        <p:nvSpPr>
          <p:cNvPr id="231" name="‼️⚠️小心有人冒用我們的名字！在此留言貼文，我們沒有 WhatsApp 帳戶，也不會邀你入群，沒有個股投資，更不會提醒交易入場點和出場點！小心詐騙！‼️⚠️"/>
          <p:cNvSpPr txBox="1"/>
          <p:nvPr>
            <p:ph type="body" idx="4294967295"/>
          </p:nvPr>
        </p:nvSpPr>
        <p:spPr>
          <a:xfrm>
            <a:off x="2144226" y="2551153"/>
            <a:ext cx="20095548" cy="10160001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b="1" sz="7900">
                <a:solidFill>
                  <a:srgbClr val="0571A2"/>
                </a:solidFill>
              </a:defRPr>
            </a:lvl1pPr>
          </a:lstStyle>
          <a:p>
            <a:pPr/>
            <a:r>
              <a:t>‼️⚠️小心有人冒用我們的名字！在此留言貼文，我們沒有 WhatsApp 帳戶，也不會邀你入群，沒有個股投資，更不會提醒交易入場點和出場點！小心詐騙！‼️⚠️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如果要投資美國 QQQI 可以透過 Firs-trade 美國證券帳戶，投資QQQI 取得股息，在全球提款花銷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42937" indent="-642937" defTabSz="742950">
              <a:defRPr sz="7110"/>
            </a:pPr>
            <a:r>
              <a:t>如果要投資美國 QQQI 可以透過 Firs-trade 美國證券帳戶，投資QQQI 取得股息，在全球提款花銷！</a:t>
            </a:r>
          </a:p>
          <a:p>
            <a:pPr marL="642937" indent="-642937" defTabSz="742950">
              <a:defRPr sz="7110"/>
            </a:pPr>
            <a:r>
              <a:t>可以。Firstrade（第一證券）和 IBKR 不同，中國境內居民開立的國際帳戶，有機會申請 Firstrade Visa Debit Card，並在中國 ATM 提領人民幣。</a:t>
            </a:r>
          </a:p>
          <a:p>
            <a:pPr marL="642937" indent="-642937" defTabSz="742950">
              <a:defRPr sz="7110"/>
            </a:pPr>
            <a:r>
              <a:t>但不是開戶後自動取得，需符合以下條件：</a:t>
            </a:r>
          </a:p>
          <a:p>
            <a:pPr marL="642937" indent="-642937" defTabSz="742950">
              <a:defRPr sz="7110"/>
            </a:pPr>
            <a:r>
              <a:t>Firstrade 帳戶淨資產至少 25,000 美元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申請升級為 Cash Management Account（現金管理帳戶）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8637" indent="-528637" defTabSz="610870">
              <a:defRPr sz="5846"/>
            </a:pPr>
            <a:r>
              <a:t>申請升級為 Cash Management Account（現金管理帳戶）</a:t>
            </a:r>
          </a:p>
          <a:p>
            <a:pPr marL="528637" indent="-528637" defTabSz="610870">
              <a:defRPr sz="5846"/>
            </a:pPr>
            <a:r>
              <a:t>另外提交 Visa Debit Card 申請，由 Firstrade／發卡銀行審核</a:t>
            </a:r>
          </a:p>
          <a:p>
            <a:pPr marL="528637" indent="-528637" defTabSz="610870">
              <a:defRPr sz="5846"/>
            </a:pPr>
            <a:r>
              <a:t>中國目前仍在 Firstrade 可開立國際帳戶的國家名單中</a:t>
            </a:r>
          </a:p>
          <a:p>
            <a:pPr marL="528637" indent="-528637" defTabSz="610870">
              <a:defRPr sz="5846"/>
            </a:pPr>
            <a:r>
              <a:t>Firstrade 官方說明，Cash Management Account 提供 Visa Debit Card，並支援全球 ATM；申請門檻為 25,000 美元。</a:t>
            </a:r>
          </a:p>
          <a:p>
            <a:pPr marL="528637" indent="-528637" defTabSz="610870">
              <a:defRPr sz="5846"/>
            </a:pPr>
            <a:r>
              <a:t>Firstrade提款卡申請說明 </a:t>
            </a:r>
            <a:r>
              <a:rPr u="sng">
                <a:hlinkClick r:id="rId2" invalidUrl="" action="" tgtFrame="" tooltip="" history="1" highlightClick="0" endSnd="0"/>
              </a:rPr>
              <a:t>https://help.firstrade.info/zh-TW/</a:t>
            </a:r>
            <a:r>
              <a:t> </a:t>
            </a:r>
          </a:p>
          <a:p>
            <a:pPr marL="528637" indent="-528637" defTabSz="610870">
              <a:defRPr sz="5846"/>
            </a:pPr>
            <a:r>
              <a:t>Firstrade現金管理帳戶</a:t>
            </a:r>
            <a:r>
              <a:rPr u="sng">
                <a:hlinkClick r:id="rId3" invalidUrl="" action="" tgtFrame="" tooltip="" history="1" highlightClick="0" endSnd="0"/>
              </a:rPr>
              <a:t>https://www.firstrade.com/zh-TW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在中國如何提款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50068" indent="-550068" defTabSz="635634">
              <a:defRPr sz="6083"/>
            </a:pPr>
            <a:r>
              <a:t>在中國如何提款</a:t>
            </a:r>
          </a:p>
          <a:p>
            <a:pPr marL="550068" indent="-550068" defTabSz="635634">
              <a:defRPr sz="6083"/>
            </a:pPr>
            <a:r>
              <a:t>拿到實體卡後，可在有 Visa／PLUS 標誌的中國 ATM 嘗試提款：</a:t>
            </a:r>
          </a:p>
          <a:p>
            <a:pPr marL="550068" indent="-550068" defTabSz="635634">
              <a:defRPr sz="6083"/>
            </a:pPr>
            <a:r>
              <a:t>ATM 發放的是人民幣</a:t>
            </a:r>
          </a:p>
          <a:p>
            <a:pPr marL="550068" indent="-550068" defTabSz="635634">
              <a:defRPr sz="6083"/>
            </a:pPr>
            <a:r>
              <a:t>Firstrade 帳戶實際以美元扣款</a:t>
            </a:r>
          </a:p>
          <a:p>
            <a:pPr marL="550068" indent="-550068" defTabSz="635634">
              <a:defRPr sz="6083"/>
            </a:pPr>
            <a:r>
              <a:t>Visa 依當時匯率將人民幣換算成美元</a:t>
            </a:r>
          </a:p>
          <a:p>
            <a:pPr marL="550068" indent="-550068" defTabSz="635634">
              <a:defRPr sz="6083"/>
            </a:pPr>
            <a:r>
              <a:t>中國 ATM 業者可能另外收費，且有單次與每日提款上限</a:t>
            </a:r>
          </a:p>
          <a:p>
            <a:pPr marL="550068" indent="-550068" defTabSz="635634">
              <a:defRPr sz="6083"/>
            </a:pPr>
            <a:r>
              <a:t>並非每一台中國 ATM 都接受境外 Visa 卡，通常中國銀行、工商銀行、建設銀行等大型銀行的部分 ATM 成功率較高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最需要注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1487" indent="-471487" defTabSz="544830">
              <a:defRPr sz="5214"/>
            </a:pPr>
            <a:r>
              <a:t>最需要注意</a:t>
            </a:r>
          </a:p>
          <a:p>
            <a:pPr marL="471487" indent="-471487" defTabSz="544830">
              <a:defRPr sz="5214"/>
            </a:pPr>
            <a:r>
              <a:t>帳戶有25,000美元，並不等於一定核發</a:t>
            </a:r>
            <a:br/>
            <a:r>
              <a:t>仍須通過身份、地址及發卡銀行審查，也要確認實體卡是否能寄達中國地址。</a:t>
            </a:r>
          </a:p>
          <a:p>
            <a:pPr marL="471487" indent="-471487" defTabSz="544830">
              <a:defRPr sz="5214"/>
            </a:pPr>
            <a:r>
              <a:t>不要意外使用融資借款</a:t>
            </a:r>
            <a:br/>
            <a:r>
              <a:t>如果帳戶現金不足，某些帳戶設定可能動用 Margin，等於賣股票以前先向券商借款，會產生利息。最好預留足夠美元現金。</a:t>
            </a:r>
          </a:p>
          <a:p>
            <a:pPr marL="471487" indent="-471487" defTabSz="544830">
              <a:defRPr sz="5214"/>
            </a:pPr>
            <a:r>
              <a:t>適合生活小額提款，不適合大額轉移資金</a:t>
            </a:r>
            <a:br/>
            <a:r>
              <a:t>頻繁或大量在中國提領人民幣，可能觸發 Firstrade、Visa或中國銀行端的反洗錢與資金來源審查。大額資金仍應透過本人同名銀行電匯。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財富不是靠薪資而來，更不是用時間和勞力賺錢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39270" indent="-939270">
              <a:defRPr b="0" sz="710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財富不是靠薪資而來，更不是用時間和勞力賺錢！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39270" indent="-939270">
              <a:defRPr sz="7100"/>
            </a:pPr>
          </a:p>
          <a:p>
            <a:pPr marL="939270" indent="-939270">
              <a:defRPr b="0" sz="710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財富是讓資產不眠不休工作產生的價值回報！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39270" indent="-939270">
              <a:defRPr sz="7100"/>
            </a:pPr>
          </a:p>
          <a:p>
            <a:pPr marL="939270" indent="-939270">
              <a:defRPr b="0" sz="710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如何擁有更多資產幫我們工作，需要『韓信點兵』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39270" indent="-939270">
              <a:defRPr sz="7100"/>
            </a:pPr>
          </a:p>
          <a:p>
            <a:pPr marL="939270" indent="-939270">
              <a:defRPr b="0" sz="710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剛上班一年的年輕人就應該信貸投資，啟動致富引擎。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大家可以盡量用ChatGPT Gemini、 Deepseek 等 AI 工具、詢問 CLEC 相關資訊、投資問題與片搜尋！…"/>
          <p:cNvSpPr txBox="1"/>
          <p:nvPr>
            <p:ph type="body" idx="1"/>
          </p:nvPr>
        </p:nvSpPr>
        <p:spPr>
          <a:xfrm>
            <a:off x="1689100" y="1090590"/>
            <a:ext cx="21005800" cy="11004778"/>
          </a:xfrm>
          <a:prstGeom prst="rect">
            <a:avLst/>
          </a:prstGeom>
        </p:spPr>
        <p:txBody>
          <a:bodyPr/>
          <a:lstStyle/>
          <a:p>
            <a:pPr marL="752475" indent="-752475" defTabSz="594360">
              <a:defRPr sz="5688"/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大家可以盡量用</a:t>
            </a:r>
            <a:r>
              <a:t>ChatGPT Gemini、 Deepseek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等 AI</a:t>
            </a:r>
            <a:r>
              <a:t>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工具、詢問 CLEC</a:t>
            </a:r>
            <a:r>
              <a:t>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相關資訊、投資問題與片搜尋！</a:t>
            </a:r>
          </a:p>
          <a:p>
            <a:pPr marL="752475" indent="-752475" defTabSz="594360">
              <a:defRPr sz="5688"/>
            </a:pPr>
          </a:p>
          <a:p>
            <a:pPr marL="752475" indent="-752475" defTabSz="594360">
              <a:defRPr b="0" sz="568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只要問題標明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52475" indent="-752475" defTabSz="594360">
              <a:defRPr sz="5688"/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搜尋各平台（</a:t>
            </a:r>
            <a:r>
              <a:t>Youtube, X, Bilibili , Podcast, </a:t>
            </a:r>
            <a:r>
              <a:rPr u="sng">
                <a:hlinkClick r:id="rId2" invalidUrl="" action="" tgtFrame="" tooltip="" history="1" highlightClick="0" endSnd="0"/>
              </a:rPr>
              <a:t>clec168.com</a:t>
            </a:r>
            <a:r>
              <a:t>, </a:t>
            </a:r>
            <a:r>
              <a:rPr u="sng">
                <a:hlinkClick r:id="rId3" invalidUrl="" action="" tgtFrame="" tooltip="" history="1" highlightClick="0" endSnd="0"/>
              </a:rPr>
              <a:t>clectw.com</a:t>
            </a:r>
            <a:r>
              <a:t> ……. ) CLEC 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影片編號</a:t>
            </a:r>
            <a:r>
              <a:t> xxxxx (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短篇</a:t>
            </a:r>
            <a:r>
              <a:t> xxxxx )</a:t>
            </a: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並提供連結</a:t>
            </a:r>
          </a:p>
          <a:p>
            <a:pPr marL="752475" indent="-752475" defTabSz="594360">
              <a:defRPr sz="5688"/>
            </a:pPr>
          </a:p>
          <a:p>
            <a:pPr marL="752475" indent="-752475" defTabSz="594360">
              <a:defRPr b="0" sz="568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問問題可以「依據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CLEC </a:t>
            </a:r>
            <a:r>
              <a:t>投資哲學回答關於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xxxxx </a:t>
            </a:r>
            <a:r>
              <a:t>？」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52475" indent="-752475" defTabSz="594360">
              <a:defRPr sz="5688"/>
            </a:pPr>
          </a:p>
          <a:p>
            <a:pPr marL="752475" indent="-752475" defTabSz="594360">
              <a:defRPr b="0" sz="5688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人工智能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ai</a:t>
            </a:r>
            <a:r>
              <a:t>能就可以比教精確的回覆你！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因為人工智能，年輕人的機會比我們都好，選擇的機會更多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1034653" indent="-1034653" defTabSz="817244">
              <a:defRPr b="0" sz="782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因為人工智能，年輕人的機會比我們都好，選擇的機會更多。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34653" indent="-1034653" defTabSz="817244">
              <a:defRPr sz="7821"/>
            </a:pPr>
          </a:p>
          <a:p>
            <a:pPr marL="1034653" indent="-1034653" defTabSz="817244">
              <a:defRPr b="0" sz="782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因為人類的創造，有太多可以做了！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34653" indent="-1034653" defTabSz="817244">
              <a:defRPr sz="7821"/>
            </a:pPr>
          </a:p>
          <a:p>
            <a:pPr marL="1034653" indent="-1034653" defTabSz="817244">
              <a:defRPr b="0" sz="782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每一代都有每一代的機會，越來越好，越來越多機會，我還有點嫉妒下一代，這就是人類！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我們的生命是宇宙給我們的一種體驗旅程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我們的生命是宇宙給我們的一種體驗旅程！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40593" indent="-940593" defTabSz="742950">
              <a:defRPr sz="7110"/>
            </a:pPr>
          </a:p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孕育下一代，讓生命體驗之旅永續永恆，是生命的意義！【生命的意義在創造宇宙繼起之生命！】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40593" indent="-940593" defTabSz="742950">
              <a:defRPr sz="7110"/>
            </a:pPr>
          </a:p>
          <a:p>
            <a:pPr marL="940593" indent="-940593" defTabSz="742950">
              <a:defRPr b="0" sz="7110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生活是生命的一種形式，這是我們人類共同學習成長的目的！【生活的目的在增進人類全體之生活】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我們的生命是一種生活的形式的表現，快樂是生活的目的，快樂的第一性原理就是這首歌：…"/>
          <p:cNvSpPr txBox="1"/>
          <p:nvPr>
            <p:ph type="body" idx="1"/>
          </p:nvPr>
        </p:nvSpPr>
        <p:spPr>
          <a:xfrm>
            <a:off x="1689100" y="1090590"/>
            <a:ext cx="21005800" cy="10603868"/>
          </a:xfrm>
          <a:prstGeom prst="rect">
            <a:avLst/>
          </a:prstGeom>
        </p:spPr>
        <p:txBody>
          <a:bodyPr/>
          <a:lstStyle/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我們的生命是一種生活的形式的表現，快樂是生活的目的，快樂的第一性原理就是這首歌：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21121" indent="-721121" defTabSz="569594">
              <a:defRPr sz="5451"/>
            </a:pPr>
          </a:p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我家門前有小河，後面有山坡。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山坡上面野花多，野花紅似火。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小河裡，有白鵝，鵝兒戲綠波。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戲弄綠波的鵝兒快樂，昂首唱清歌。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21121" indent="-721121" defTabSz="569594">
              <a:defRPr sz="5451"/>
            </a:pPr>
          </a:p>
          <a:p>
            <a:pPr marL="721121" indent="-721121" defTabSz="569594">
              <a:defRPr b="0" sz="5451"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t>回歸自然，我們小時候的環境與心境，無慾、無求，這就是快樂！尋回自我！自我是一出生的我，是自然界的我，不是世俗的我！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借別人的錢來花，借別人的錢來投資，就是「爽」！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21506" indent="-621506" defTabSz="718184">
              <a:defRPr sz="6873"/>
            </a:pPr>
            <a:r>
              <a:t>借別人的錢來花，借別人的錢來投資，就是「爽」！</a:t>
            </a:r>
          </a:p>
          <a:p>
            <a:pPr marL="621506" indent="-621506" defTabSz="718184">
              <a:defRPr sz="6873"/>
            </a:pPr>
          </a:p>
          <a:p>
            <a:pPr marL="621506" indent="-621506" defTabSz="718184">
              <a:defRPr sz="6873"/>
            </a:pPr>
            <a:r>
              <a:t>出門才會到；真的借了錢來投資、借銀行的錢來花，才真正懂得錢是什麼！</a:t>
            </a:r>
          </a:p>
          <a:p>
            <a:pPr marL="621506" indent="-621506" defTabSz="718184">
              <a:defRPr sz="6873"/>
            </a:pPr>
          </a:p>
          <a:p>
            <a:pPr marL="621506" indent="-621506" defTabSz="718184">
              <a:defRPr sz="6873"/>
            </a:pPr>
            <a:r>
              <a:t>台灣利息還是很便宜，先借先贏，就算借出來買進00865B 都「爽」；等到台灣升息和資金緊縮，就知道什麼叫—先借先贏！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市場天天都上漲…"/>
          <p:cNvSpPr txBox="1"/>
          <p:nvPr/>
        </p:nvSpPr>
        <p:spPr>
          <a:xfrm>
            <a:off x="937595" y="608651"/>
            <a:ext cx="19398280" cy="11510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市場天天都上漲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很美好、很快樂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🍂🌷🌹🌸🌼🌺🌻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defTabSz="355600">
              <a:defRPr b="0" sz="13000">
                <a:latin typeface="Helvetica"/>
                <a:ea typeface="Helvetica"/>
                <a:cs typeface="Helvetica"/>
                <a:sym typeface="Helvetica"/>
              </a:defRPr>
            </a:pPr>
            <a:r>
              <a:t>🌞💫✨🌟🌈🌈❤️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由 CLEC投資理財頻道 在 X 上發佈『價值十億元的投資講座』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1481" indent="-421481" defTabSz="487044">
              <a:defRPr sz="4660"/>
            </a:pPr>
            <a:r>
              <a:t>由 CLEC投資理財頻道 在 X 上發佈『價值十億元的投資講座』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00694 2026年 投資第一堂課『價值十億元的投資講座』第一章 2026年5月5日</a:t>
            </a:r>
          </a:p>
          <a:p>
            <a:pPr marL="421481" indent="-421481" defTabSz="487044">
              <a:defRPr sz="4660"/>
            </a:pPr>
            <a:r>
              <a:t>https://x.com/CLEC168/status/2071329516484796535/video/1?s=66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00695 2026年 投資第一堂課『價值十億元的投資講座』第二章   2026年5月6日</a:t>
            </a:r>
          </a:p>
          <a:p>
            <a:pPr marL="421481" indent="-421481" defTabSz="487044">
              <a:defRPr sz="4660"/>
            </a:pPr>
            <a:r>
              <a:t>https://x.com/CLEC168/status/2071585253316313318/video/1?s=66</a:t>
            </a:r>
          </a:p>
          <a:p>
            <a:pPr marL="421481" indent="-421481" defTabSz="487044">
              <a:defRPr sz="4660"/>
            </a:pPr>
          </a:p>
          <a:p>
            <a:pPr marL="421481" indent="-421481" defTabSz="487044">
              <a:defRPr sz="4660"/>
            </a:pPr>
            <a:r>
              <a:t>00696 2026年 投資第一堂課『價值十億元的投資講座』第三章   2026年5月7日</a:t>
            </a:r>
          </a:p>
          <a:p>
            <a:pPr marL="421481" indent="-421481" defTabSz="487044">
              <a:defRPr sz="466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https://x.com/CLEC168/status/2071585566735700473/video/1?s=66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