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Shape 1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defTabSz="701675"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74" name="簡報標題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b="1" spc="-232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175" name="內文層級一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1" sz="5500"/>
            </a:lvl1pPr>
            <a:lvl2pPr marL="0" indent="457200">
              <a:spcBef>
                <a:spcPts val="0"/>
              </a:spcBef>
              <a:buSzTx/>
              <a:buNone/>
              <a:defRPr b="1" sz="5500"/>
            </a:lvl2pPr>
            <a:lvl3pPr marL="0" indent="914400">
              <a:spcBef>
                <a:spcPts val="0"/>
              </a:spcBef>
              <a:buSzTx/>
              <a:buNone/>
              <a:defRPr b="1" sz="5500"/>
            </a:lvl3pPr>
            <a:lvl4pPr marL="0" indent="1371600">
              <a:spcBef>
                <a:spcPts val="0"/>
              </a:spcBef>
              <a:buSzTx/>
              <a:buNone/>
              <a:defRPr b="1" sz="5500"/>
            </a:lvl4pPr>
            <a:lvl5pPr marL="0" indent="18288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簡報副標題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幻燈片編號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影像"/>
          <p:cNvSpPr/>
          <p:nvPr>
            <p:ph type="pic" idx="21"/>
          </p:nvPr>
        </p:nvSpPr>
        <p:spPr>
          <a:xfrm>
            <a:off x="4800844" y="2889929"/>
            <a:ext cx="14591863" cy="97279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facebook.com/share/12M44XNrAx5/?mibextid=wwXIfr" TargetMode="External"/><Relationship Id="rId3" Type="http://schemas.openxmlformats.org/officeDocument/2006/relationships/hyperlink" Target="mailto:clec.hq.director@gmail.com" TargetMode="External"/><Relationship Id="rId4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Relationship Id="rId3" Type="http://schemas.openxmlformats.org/officeDocument/2006/relationships/hyperlink" Target="https://u.pcloud.link/publink/show?code=Mx3italK" TargetMode="External"/><Relationship Id="rId4" Type="http://schemas.openxmlformats.org/officeDocument/2006/relationships/hyperlink" Target="https://u.pcloud.link/publink/show?code=kZHbTr5ZoHoc9XwCqkXalpr17rjG2keBGvBX" TargetMode="External"/><Relationship Id="rId5" Type="http://schemas.openxmlformats.org/officeDocument/2006/relationships/hyperlink" Target="https://pse.is/9cal8x" TargetMode="External"/><Relationship Id="rId6" Type="http://schemas.openxmlformats.org/officeDocument/2006/relationships/hyperlink" Target="https://u.pcloud.link/publink/show?code=kZQbTr5ZE2GWjjajXERLzYfWVMTIPQccDmRy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XZCNakJZ2iaqkx14HYYGNa0VkLlix02LzAly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com/channel/UC2dDdkPZo4Uw-Wmj-mF6axA?si=B8Oi4Rj552bNU5JF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95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96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2026年9月19日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 影片編號00583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由於接下來有旅行安排…"/>
          <p:cNvSpPr txBox="1"/>
          <p:nvPr>
            <p:ph type="body" idx="1"/>
          </p:nvPr>
        </p:nvSpPr>
        <p:spPr>
          <a:xfrm>
            <a:off x="1689100" y="1090590"/>
            <a:ext cx="21005800" cy="10761721"/>
          </a:xfrm>
          <a:prstGeom prst="rect">
            <a:avLst/>
          </a:prstGeom>
        </p:spPr>
        <p:txBody>
          <a:bodyPr/>
          <a:lstStyle/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由於接下來有旅行安排</a:t>
            </a: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CLEC 活動將於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9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19 </a:t>
            </a:r>
            <a:r>
              <a:t>日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clubhouse </a:t>
            </a:r>
            <a:r>
              <a:t>播完後暫停，直到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9 </a:t>
            </a:r>
            <a:r>
              <a:t>日恢復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CLEC James </a:t>
            </a:r>
            <a:r>
              <a:t>漫談，並於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14 </a:t>
            </a:r>
            <a:r>
              <a:t>日恢復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clubhouse</a:t>
            </a:r>
            <a:r>
              <a:t>（台灣時間週六晚上十點不變，剛好美國夏令時間結束，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14 </a:t>
            </a:r>
            <a:r>
              <a:t>日美西時間週六早上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6 </a:t>
            </a:r>
            <a:r>
              <a:t>點開始）。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建議大家利用這段時間，好好學習並吸收我們過去的影片和資訊。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能夠投資的錢立即以市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能夠投資的錢立即以市價買進，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打死不賣！買完就睡覺。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哪一個字看不懂？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不要再問這樣買可以嗎？要分批嗎？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更不要說要等下跌再買進，你不是神！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等待是最笨的策略！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任何保險立即解約贖回，自己投資，資產一輩子會增長四個零，你拿回十萬，一輩子會變十億！你自己可以成長成十億百億，何必放在保險公司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任何保險立即解約贖回，自己投資，資產一輩子會增長四個零，你拿回十萬，一輩子會變十億！你自己可以成長成十億百億，何必放在保險公司呢？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不要再問保險借款的事！不要用保單借款，這樣做會窮上加窮！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不要保險，不要保險，不要保險！遠離保險，遠離做保險經紀的朋友。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最新影片、貼文與最新消息請到 X（Twitter）…"/>
          <p:cNvSpPr txBox="1"/>
          <p:nvPr>
            <p:ph type="body" idx="1"/>
          </p:nvPr>
        </p:nvSpPr>
        <p:spPr>
          <a:xfrm>
            <a:off x="930231" y="1090590"/>
            <a:ext cx="16925097" cy="10718413"/>
          </a:xfrm>
          <a:prstGeom prst="rect">
            <a:avLst/>
          </a:prstGeom>
        </p:spPr>
        <p:txBody>
          <a:bodyPr/>
          <a:lstStyle/>
          <a:p>
            <a:pPr marL="571500" indent="-571500" defTabSz="660400">
              <a:defRPr sz="6320"/>
            </a:pPr>
            <a:r>
              <a:t>最新影片、貼文與最新消息請到 X（Twitter）</a:t>
            </a:r>
          </a:p>
          <a:p>
            <a:pPr marL="571500" indent="-571500" defTabSz="660400">
              <a:defRPr sz="6320"/>
            </a:pPr>
            <a:r>
              <a:t>https://x.com/clec168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Follow 我們的 Facebook(Wealthin50)：</a:t>
            </a:r>
          </a:p>
          <a:p>
            <a:pPr marL="571500" indent="-571500" defTabSz="660400">
              <a:defRPr sz="6320"/>
            </a:pPr>
            <a:r>
              <a:rPr u="sng">
                <a:hlinkClick r:id="rId2" invalidUrl="" action="" tgtFrame="" tooltip="" history="1" highlightClick="0" endSnd="0"/>
              </a:rPr>
              <a:t>https://www.facebook.com/share/12M44XNrAx5/?mibextid=wwXIfr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有問題可以在X平台 臉書留言或寫Email 給我！</a:t>
            </a:r>
            <a:r>
              <a:rPr u="sng">
                <a:hlinkClick r:id="rId3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  <p:pic>
        <p:nvPicPr>
          <p:cNvPr id="207" name="截圖 2026-08-21 06.14.12.png" descr="截圖 2026-08-21 06.14.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64725" y="3127639"/>
            <a:ext cx="7150101" cy="561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分為兩個資料夾「簡報講義」與「教學資料」，目前權限開放「檢視」、「下載」給知道連結的學員： 無需註冊，在大陸的朋友一樣可以正常下載。…"/>
          <p:cNvSpPr txBox="1"/>
          <p:nvPr>
            <p:ph type="body" idx="1"/>
          </p:nvPr>
        </p:nvSpPr>
        <p:spPr>
          <a:xfrm>
            <a:off x="1689100" y="890134"/>
            <a:ext cx="22051034" cy="10160001"/>
          </a:xfrm>
          <a:prstGeom prst="rect">
            <a:avLst/>
          </a:prstGeom>
        </p:spPr>
        <p:txBody>
          <a:bodyPr/>
          <a:lstStyle/>
          <a:p>
            <a:pPr marL="357187" indent="-357187" defTabSz="412750">
              <a:defRPr sz="3950"/>
            </a:pPr>
            <a:r>
              <a:t>分為兩個資料夾「簡報講義」與「教學資料」，目前權限開放「檢視」、「下載」給知道連結的學員： 無需註冊，在大陸的朋友一樣可以正常下載。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這是短網址，連結相同位置</a:t>
            </a:r>
          </a:p>
          <a:p>
            <a:pPr marL="357187" indent="-357187" defTabSz="412750">
              <a:defRPr sz="3950"/>
            </a:pP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</a:p>
          <a:p>
            <a:pPr marL="357187" indent="-357187" defTabSz="412750">
              <a:defRPr sz="3950"/>
            </a:pPr>
            <a:r>
              <a:rPr u="sng">
                <a:hlinkClick r:id="rId3" invalidUrl="" action="" tgtFrame="" tooltip="" history="1" highlightClick="0" endSnd="0"/>
              </a:rPr>
              <a:t>https://u.pcloud.link/publink/show?code=Mx3italK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分為兩個資料夾</a:t>
            </a:r>
          </a:p>
          <a:p>
            <a:pPr marL="357187" indent="-357187" defTabSz="412750">
              <a:defRPr sz="3950"/>
            </a:pPr>
            <a:r>
              <a:t>「簡報講義」短連結 https://pse.is/9cal8k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4" invalidUrl="" action="" tgtFrame="" tooltip="" history="1" highlightClick="0" endSnd="0"/>
              </a:rPr>
              <a:t>https://u.pcloud.link/publink/show?code=kZHbTr5ZoHoc9XwCqkXalpr17rjG2keBGvBX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「教學資料」短連結 </a:t>
            </a:r>
            <a:r>
              <a:rPr u="sng">
                <a:hlinkClick r:id="rId5" invalidUrl="" action="" tgtFrame="" tooltip="" history="1" highlightClick="0" endSnd="0"/>
              </a:rPr>
              <a:t>https://pse.is/9cal8x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6" invalidUrl="" action="" tgtFrame="" tooltip="" history="1" highlightClick="0" endSnd="0"/>
              </a:rPr>
              <a:t>https://u.pcloud.link/publink/show?code=kZQbTr5ZE2GWjjajXERLzYfWVMTIPQccDmRy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LEC 投資理財頻道重要資訊連結與最新公告] 找到更多CLEC 相關平台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CLEC 投資理財頻道重要資訊連結與最新公告] 找到更多CLEC 相關平台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https://u.pcloud.link/publink/show?code=XZCNakJZ2iaqkx14HYYGNa0VkLlix02LzAly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在 YouTube 上觀看「一切盡在不言中」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在 YouTube 上觀看「一切盡在不言中」</a:t>
            </a:r>
          </a:p>
          <a:p>
            <a:pPr/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https://youtube.com/channel/UC2dDdkPZo4Uw-Wmj-mF6axA?si=B8Oi4Rj552bNU5JF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216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220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217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8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219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223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自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2023</a:t>
            </a:r>
            <a:r>
              <a:t>年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t>月起，我們已開始註銷「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教育學院」公司登記與非營利組織程序，並將所有名稱更改為「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投資理財頻道」，原為「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投資理財教育學院」。還是會用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，提醒大家，除非為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James Chen</a:t>
            </a:r>
            <a:r>
              <a:t>本人，否則與我們無關，請勿受騙。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我們影片及相關內容僅供教育目的，無營利行為。我們沒有任何討論群組或社團，如果有人邀請您加入，請小心詐騙。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我們近二十多年來一直致力於義務教學，</a:t>
            </a:r>
            <a:r>
              <a:rPr u="sng">
                <a:solidFill>
                  <a:srgbClr val="316F9E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rPr>
              <a:t>從未從中獲利</a:t>
            </a:r>
            <a:r>
              <a:t>。請勿相信任何收費的投資建議。雖然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YouTube</a:t>
            </a:r>
            <a:r>
              <a:t>影片可能出現廣告，但這不是我們所能控制，也不會從中獲利。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我們提供的所有資訊僅為個人經驗分享，並非專業投資顧問（</a:t>
            </a:r>
            <a:r>
              <a:t>Certified Financial Advisor/Planner</a:t>
            </a: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）的建議。投資決策應基於個人研究，不應僅依賴影片內容。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投資風險高，可能導致重大損失。如果您無法承受短期內超過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10%</a:t>
            </a:r>
            <a:r>
              <a:t>的虧損或幾年內超過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20%</a:t>
            </a:r>
            <a:r>
              <a:t>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追蹤、留言、❤️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追蹤、留言、❤️、轉發分享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30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由於接下來有旅行安排…"/>
          <p:cNvSpPr txBox="1"/>
          <p:nvPr>
            <p:ph type="body" idx="1"/>
          </p:nvPr>
        </p:nvSpPr>
        <p:spPr>
          <a:xfrm>
            <a:off x="1689100" y="1090590"/>
            <a:ext cx="21005800" cy="10761721"/>
          </a:xfrm>
          <a:prstGeom prst="rect">
            <a:avLst/>
          </a:prstGeom>
        </p:spPr>
        <p:txBody>
          <a:bodyPr/>
          <a:lstStyle/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由於接下來有旅行安排</a:t>
            </a: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CLEC 活動將於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9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19 </a:t>
            </a:r>
            <a:r>
              <a:t>日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clubhouse </a:t>
            </a:r>
            <a:r>
              <a:t>播完後暫停，直到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9 </a:t>
            </a:r>
            <a:r>
              <a:t>日恢復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CLEC James </a:t>
            </a:r>
            <a:r>
              <a:t>漫談，並於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14 </a:t>
            </a:r>
            <a:r>
              <a:t>日恢復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clubhouse</a:t>
            </a:r>
            <a:r>
              <a:t>（台灣時間週六晚上十點不變，剛好美國夏令時間結束，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11 </a:t>
            </a:r>
            <a:r>
              <a:t>月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14 </a:t>
            </a:r>
            <a:r>
              <a:t>日美西時間週六早上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6 </a:t>
            </a:r>
            <a:r>
              <a:t>點開始）。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建議大家利用這段時間，好好學習並吸收我們過去的影片和資訊。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小心詐騙！‼️⚠️"/>
          <p:cNvSpPr txBox="1"/>
          <p:nvPr>
            <p:ph type="title"/>
          </p:nvPr>
        </p:nvSpPr>
        <p:spPr>
          <a:xfrm>
            <a:off x="1778000" y="491319"/>
            <a:ext cx="20828000" cy="3130465"/>
          </a:xfrm>
          <a:prstGeom prst="rect">
            <a:avLst/>
          </a:prstGeom>
        </p:spPr>
        <p:txBody>
          <a:bodyPr/>
          <a:lstStyle/>
          <a:p>
            <a:pPr/>
            <a:r>
              <a:t>小心詐騙！‼️⚠️</a:t>
            </a:r>
          </a:p>
        </p:txBody>
      </p:sp>
      <p:sp>
        <p:nvSpPr>
          <p:cNvPr id="235" name="‼️⚠️小心有人冒用我們的名字！在此留言貼文，我們沒有 WhatsApp 帳戶，也不會邀你入群，沒有個股投資，更不會提醒交易入場點和出場點！小心詐騙！‼️⚠️"/>
          <p:cNvSpPr txBox="1"/>
          <p:nvPr>
            <p:ph type="body" idx="4294967295"/>
          </p:nvPr>
        </p:nvSpPr>
        <p:spPr>
          <a:xfrm>
            <a:off x="2144226" y="2551153"/>
            <a:ext cx="20095548" cy="10160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b="1" sz="7900">
                <a:solidFill>
                  <a:srgbClr val="0571A2"/>
                </a:solidFill>
              </a:defRPr>
            </a:lvl1pPr>
          </a:lstStyle>
          <a:p>
            <a:pPr/>
            <a:r>
              <a:t>‼️⚠️小心有人冒用我們的名字！在此留言貼文，我們沒有 WhatsApp 帳戶，也不會邀你入群，沒有個股投資，更不會提醒交易入場點和出場點！小心詐騙！‼️⚠️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微信公众号和视频号，博主ip是山东的。…"/>
          <p:cNvSpPr txBox="1"/>
          <p:nvPr>
            <p:ph type="body" idx="1"/>
          </p:nvPr>
        </p:nvSpPr>
        <p:spPr>
          <a:xfrm>
            <a:off x="1860918" y="346040"/>
            <a:ext cx="21922170" cy="11806601"/>
          </a:xfrm>
          <a:prstGeom prst="rect">
            <a:avLst/>
          </a:prstGeom>
        </p:spPr>
        <p:txBody>
          <a:bodyPr/>
          <a:lstStyle/>
          <a:p>
            <a:pPr/>
            <a:r>
              <a:t>微信公众号和视频号，博主ip是山东的。</a:t>
            </a:r>
          </a:p>
          <a:p>
            <a:pPr/>
          </a:p>
          <a:p>
            <a:pPr/>
            <a:r>
              <a:t>虽然微信上也有其他搬运，但这个搬运得最快最好，clubhouse的分享他也转为了文字版。可以为大陆的朋友们分享下😊😊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富有是天賦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富有是天賦！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/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持續買進，不要賣！你就富有！</a:t>
            </a:r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這是資本主義送給世界上所有人的禮物！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/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快樂是人權！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如果一位年輕人四十年後要退休，現在有一百萬投資！你可以放鬆的過日子，讓現在的日子過得輕鬆愉快，不要受金錢所困！…"/>
          <p:cNvSpPr txBox="1"/>
          <p:nvPr>
            <p:ph type="body" idx="1"/>
          </p:nvPr>
        </p:nvSpPr>
        <p:spPr>
          <a:xfrm>
            <a:off x="1689100" y="1262510"/>
            <a:ext cx="21005800" cy="10160001"/>
          </a:xfrm>
          <a:prstGeom prst="rect">
            <a:avLst/>
          </a:prstGeom>
        </p:spPr>
        <p:txBody>
          <a:bodyPr/>
          <a:lstStyle/>
          <a:p>
            <a:pPr marL="700219" indent="-700219" defTabSz="553084">
              <a:defRPr b="0" sz="529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如果一位年輕人四十年後要退休，現在有一百萬投資！你可以放鬆的過日子，讓現在的日子過得輕鬆愉快，不要受金錢所困！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想提早退休，那就要「韓信點兵」讓起始資金是兩百萬、三百萬或更多，再計算每個月投入多少可以提早幾十年退休！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只要不賣出現在的ㄧ百萬投資部位！四十年你就有兩億六千萬。100X(1+15%)^40=26,786.355萬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等到有幾千萬滿足年開銷17倍你就可以退休，等到一億就可以遊山玩水，資產超過好幾億已經不重要了！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提早退休需要一點勇氣，不知道老師有沒有建議的思考方式？…"/>
          <p:cNvSpPr txBox="1"/>
          <p:nvPr>
            <p:ph type="body" idx="1"/>
          </p:nvPr>
        </p:nvSpPr>
        <p:spPr>
          <a:xfrm>
            <a:off x="1689100" y="1090590"/>
            <a:ext cx="21005800" cy="11162279"/>
          </a:xfrm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提早退休需要一點勇氣，不知道老師有沒有建議的思考方式？</a:t>
            </a:r>
          </a:p>
          <a:p>
            <a:pPr marL="642937" indent="-642937" defTabSz="742950">
              <a:defRPr sz="7110"/>
            </a:pPr>
          </a:p>
          <a:p>
            <a:pPr marL="642937" indent="-642937" defTabSz="742950">
              <a:defRPr sz="7110"/>
            </a:pPr>
            <a:r>
              <a:t>雖然規劃這個月要提離職，但時間到了還是覺得很難下定決心</a:t>
            </a:r>
          </a:p>
          <a:p>
            <a:pPr marL="642937" indent="-642937" defTabSz="742950">
              <a:defRPr sz="7110"/>
            </a:pPr>
          </a:p>
          <a:p>
            <a:pPr marL="642937" indent="-642937" defTabSz="742950">
              <a:defRPr sz="7110"/>
            </a:pPr>
            <a:r>
              <a:t>因為身邊沒有親近的人有這樣的經驗</a:t>
            </a:r>
          </a:p>
          <a:p>
            <a:pPr marL="642937" indent="-642937" defTabSz="742950">
              <a:defRPr sz="7110"/>
            </a:pPr>
            <a:r>
              <a:t>提早退休對整個家庭來說也是巨大變化</a:t>
            </a:r>
          </a:p>
          <a:p>
            <a:pPr marL="642937" indent="-642937" defTabSz="742950">
              <a:defRPr sz="7110"/>
            </a:pPr>
            <a:r>
              <a:t>也對自己是否能安排好自己的生活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能否用健康不過分干涉的心態處理小孩和家裡事物 感到信心不足…"/>
          <p:cNvSpPr txBox="1"/>
          <p:nvPr>
            <p:ph type="body" idx="1"/>
          </p:nvPr>
        </p:nvSpPr>
        <p:spPr>
          <a:xfrm>
            <a:off x="1689100" y="1090590"/>
            <a:ext cx="21005800" cy="11162279"/>
          </a:xfrm>
          <a:prstGeom prst="rect">
            <a:avLst/>
          </a:prstGeom>
        </p:spPr>
        <p:txBody>
          <a:bodyPr/>
          <a:lstStyle/>
          <a:p>
            <a:pPr marL="485775" indent="-485775" defTabSz="561340">
              <a:defRPr sz="5372"/>
            </a:pPr>
            <a:r>
              <a:t>能否用健康不過分干涉的心態處理小孩和家裡事物 感到信心不足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且因為自己的工作在半導體行業中已是比較不累的。工作算順遂，偶爾壓力大一點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工時不算特別長，雖然小孩需要安親班待到最晚，但仍舊能每天基本接送小孩相處到2~3小時，收入在台灣算很好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也擔心自己一旦離職後，未來若後悔也回不去或找不到這樣的工作了</a:t>
            </a:r>
          </a:p>
          <a:p>
            <a:pPr marL="485775" indent="-485775" defTabSz="561340">
              <a:defRPr sz="5372"/>
            </a:pPr>
          </a:p>
          <a:p>
            <a:pPr marL="485775" indent="-485775" defTabSz="561340">
              <a:defRPr sz="5372"/>
            </a:pPr>
            <a:r>
              <a:t>想知道該如何克服這個做重大決定產生變化的恐懼？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如果擔心退休會後悔，那就是還沒到達退休條件。我當初提早退休是興奮得真想拿著麥克風向全世界廣播！…"/>
          <p:cNvSpPr txBox="1"/>
          <p:nvPr>
            <p:ph type="body" idx="1"/>
          </p:nvPr>
        </p:nvSpPr>
        <p:spPr>
          <a:xfrm>
            <a:off x="1689100" y="1090590"/>
            <a:ext cx="21005800" cy="10775686"/>
          </a:xfrm>
          <a:prstGeom prst="rect">
            <a:avLst/>
          </a:prstGeom>
        </p:spPr>
        <p:txBody>
          <a:bodyPr/>
          <a:lstStyle/>
          <a:p>
            <a:pPr marL="600075" indent="-600075" defTabSz="693419">
              <a:defRPr sz="6636"/>
            </a:pPr>
            <a:r>
              <a:t>如果擔心退休會後悔，那就是還沒到達退休條件。我當初提早退休是興奮得真想拿著麥克風向全世界廣播！</a:t>
            </a:r>
          </a:p>
          <a:p>
            <a:pPr marL="600075" indent="-600075" defTabSz="693419">
              <a:defRPr sz="6636"/>
            </a:pPr>
          </a:p>
          <a:p>
            <a:pPr marL="600075" indent="-600075" defTabSz="693419">
              <a:defRPr sz="6636"/>
            </a:pPr>
            <a:r>
              <a:t>你所有擔心，都要靠學習強化自己的精神能量！不要擔心「兩小時之後的事」「不要擔心八公里以外的事」</a:t>
            </a:r>
          </a:p>
          <a:p>
            <a:pPr marL="600075" indent="-600075" defTabSz="693419">
              <a:defRPr sz="6636"/>
            </a:pPr>
          </a:p>
          <a:p>
            <a:pPr marL="600075" indent="-600075" defTabSz="693419">
              <a:defRPr sz="6636"/>
            </a:pPr>
            <a:r>
              <a:t>我只是在想，通常能夠退休，要退休的人都很高興，快樂，而你一直在擔心，這是我擔心的事！你可能還準備好退休！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最後你要在回去思考，你為何要退休？這個最基本的問題要想清楚。如果你沒有特殊原因要退休，就是只想到自己錢夠了，要退休，這不是目的。錢夠了不是目的，更不是退休的理由！…"/>
          <p:cNvSpPr txBox="1"/>
          <p:nvPr>
            <p:ph type="body" idx="1"/>
          </p:nvPr>
        </p:nvSpPr>
        <p:spPr>
          <a:xfrm>
            <a:off x="1689100" y="1090590"/>
            <a:ext cx="21005800" cy="10775686"/>
          </a:xfrm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最後你要在回去思考，你為何要退休？這個最基本的問題要想清楚。如果你沒有特殊原因要退休，就是只想到自己錢夠了，要退休，這不是目的。錢夠了不是目的，更不是退休的理由！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你真正要退休的原因與目的是什麼？在你還沒想清楚之前，還是不要退休！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真正想退休，可以退休的健康心態，是快樂的，是高興的，是以離開老鼠籠、我自由了的興奮心情，是自信可以大聲說出來的，而不是如你這樣，小心翼翼擔心！還怕會後悔！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一切與我無關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一切與我無關！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/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我們很多的煩惱，其實真的與我無關。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/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別人的看法與我無關，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別人的評價與我無關。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45104" indent="-1045104">
              <a:defRPr b="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世界完全與我無關！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