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4" name="Shape 164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大標題與副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大標題文字"/>
          <p:cNvSpPr txBox="1"/>
          <p:nvPr>
            <p:ph type="title"/>
          </p:nvPr>
        </p:nvSpPr>
        <p:spPr>
          <a:xfrm>
            <a:off x="1778000" y="26035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pPr/>
            <a:r>
              <a:t>大標題文字</a:t>
            </a:r>
          </a:p>
        </p:txBody>
      </p:sp>
      <p:sp>
        <p:nvSpPr>
          <p:cNvPr id="13" name="內文層級一…"/>
          <p:cNvSpPr txBox="1"/>
          <p:nvPr>
            <p:ph type="body" sz="quarter" idx="1"/>
          </p:nvPr>
        </p:nvSpPr>
        <p:spPr>
          <a:xfrm>
            <a:off x="1913466" y="7243233"/>
            <a:ext cx="20828001" cy="1071431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b="1" sz="12700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SzTx/>
              <a:buNone/>
              <a:defRPr sz="9400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SzTx/>
              <a:buNone/>
              <a:defRPr sz="9400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SzTx/>
              <a:buNone/>
              <a:defRPr sz="9400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SzTx/>
              <a:buNone/>
              <a:defRPr sz="9400">
                <a:solidFill>
                  <a:srgbClr val="FFFFFF"/>
                </a:solidFill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4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 - 水平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"/>
          <p:cNvSpPr/>
          <p:nvPr/>
        </p:nvSpPr>
        <p:spPr>
          <a:xfrm>
            <a:off x="13741586" y="-36046"/>
            <a:ext cx="10662841" cy="13788092"/>
          </a:xfrm>
          <a:prstGeom prst="rect">
            <a:avLst/>
          </a:prstGeom>
          <a:solidFill>
            <a:srgbClr val="4ED3A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BBE84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2" name="影像"/>
          <p:cNvSpPr/>
          <p:nvPr>
            <p:ph type="pic" idx="21"/>
          </p:nvPr>
        </p:nvSpPr>
        <p:spPr>
          <a:xfrm>
            <a:off x="5534006" y="972286"/>
            <a:ext cx="17648078" cy="11771513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 - 水平 cop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"/>
          <p:cNvSpPr/>
          <p:nvPr/>
        </p:nvSpPr>
        <p:spPr>
          <a:xfrm>
            <a:off x="13741586" y="-36046"/>
            <a:ext cx="10662841" cy="13788092"/>
          </a:xfrm>
          <a:prstGeom prst="rect">
            <a:avLst/>
          </a:prstGeom>
          <a:solidFill>
            <a:srgbClr val="0571A2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0571A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1" name="影像"/>
          <p:cNvSpPr/>
          <p:nvPr>
            <p:ph type="pic" idx="21"/>
          </p:nvPr>
        </p:nvSpPr>
        <p:spPr>
          <a:xfrm>
            <a:off x="5534006" y="972286"/>
            <a:ext cx="17648078" cy="11771513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2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 - 中央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大標題文字"/>
          <p:cNvSpPr txBox="1"/>
          <p:nvPr>
            <p:ph type="title"/>
          </p:nvPr>
        </p:nvSpPr>
        <p:spPr>
          <a:xfrm>
            <a:off x="1778000" y="-712122"/>
            <a:ext cx="20828000" cy="46482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571A2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40" name="三角形"/>
          <p:cNvSpPr/>
          <p:nvPr/>
        </p:nvSpPr>
        <p:spPr>
          <a:xfrm>
            <a:off x="20307275" y="9628013"/>
            <a:ext cx="4106863" cy="41068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4ED3A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41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236936" y="10557674"/>
            <a:ext cx="2247541" cy="2247542"/>
          </a:xfrm>
          <a:prstGeom prst="rect">
            <a:avLst/>
          </a:prstGeom>
          <a:ln w="12700">
            <a:miter lim="400000"/>
          </a:ln>
        </p:spPr>
      </p:pic>
      <p:sp>
        <p:nvSpPr>
          <p:cNvPr id="42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 - 上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50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 - 上方 copy">
    <p:bg>
      <p:bgPr>
        <a:solidFill>
          <a:srgbClr val="4ED3A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大標題文字"/>
          <p:cNvSpPr txBox="1"/>
          <p:nvPr>
            <p:ph type="title"/>
          </p:nvPr>
        </p:nvSpPr>
        <p:spPr>
          <a:xfrm>
            <a:off x="1869997" y="355600"/>
            <a:ext cx="21005801" cy="2286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571A2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pic>
        <p:nvPicPr>
          <p:cNvPr id="58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607293" y="12275218"/>
            <a:ext cx="3169414" cy="828878"/>
          </a:xfrm>
          <a:prstGeom prst="rect">
            <a:avLst/>
          </a:prstGeom>
          <a:ln w="12700">
            <a:miter lim="400000"/>
          </a:ln>
        </p:spPr>
      </p:pic>
      <p:sp>
        <p:nvSpPr>
          <p:cNvPr id="59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項目符號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內文層級一…"/>
          <p:cNvSpPr txBox="1"/>
          <p:nvPr>
            <p:ph type="body" idx="1"/>
          </p:nvPr>
        </p:nvSpPr>
        <p:spPr>
          <a:xfrm>
            <a:off x="1689100" y="1090590"/>
            <a:ext cx="21005800" cy="10160001"/>
          </a:xfrm>
          <a:prstGeom prst="rect">
            <a:avLst/>
          </a:prstGeom>
        </p:spPr>
        <p:txBody>
          <a:bodyPr/>
          <a:lstStyle>
            <a:lvl1pPr marL="714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1pPr>
            <a:lvl2pPr marL="1349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2pPr>
            <a:lvl3pPr marL="1984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3pPr>
            <a:lvl4pPr marL="2619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4pPr>
            <a:lvl5pPr marL="3254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pic>
        <p:nvPicPr>
          <p:cNvPr id="67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607293" y="12275218"/>
            <a:ext cx="3169414" cy="828878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 - 直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影像"/>
          <p:cNvSpPr/>
          <p:nvPr>
            <p:ph type="pic" idx="21"/>
          </p:nvPr>
        </p:nvSpPr>
        <p:spPr>
          <a:xfrm>
            <a:off x="4800845" y="2889930"/>
            <a:ext cx="14591862" cy="972790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76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 - 直式 copy">
    <p:bg>
      <p:bgPr>
        <a:solidFill>
          <a:srgbClr val="4ED3A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影像"/>
          <p:cNvSpPr/>
          <p:nvPr>
            <p:ph type="pic" idx="21"/>
          </p:nvPr>
        </p:nvSpPr>
        <p:spPr>
          <a:xfrm>
            <a:off x="4800845" y="2889930"/>
            <a:ext cx="14591862" cy="972790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與項目符號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大標題文字"/>
          <p:cNvSpPr txBox="1"/>
          <p:nvPr>
            <p:ph type="title"/>
          </p:nvPr>
        </p:nvSpPr>
        <p:spPr>
          <a:xfrm>
            <a:off x="1689100" y="753574"/>
            <a:ext cx="21005800" cy="2286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571A2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92" name="內文層級一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>
                <a:solidFill>
                  <a:srgbClr val="0571A2"/>
                </a:solidFill>
              </a:defRPr>
            </a:lvl1pPr>
            <a:lvl2pPr>
              <a:defRPr sz="4800">
                <a:solidFill>
                  <a:srgbClr val="0571A2"/>
                </a:solidFill>
              </a:defRPr>
            </a:lvl2pPr>
            <a:lvl3pPr>
              <a:defRPr sz="4800">
                <a:solidFill>
                  <a:srgbClr val="0571A2"/>
                </a:solidFill>
              </a:defRPr>
            </a:lvl3pPr>
            <a:lvl4pPr>
              <a:defRPr sz="4800">
                <a:solidFill>
                  <a:srgbClr val="0571A2"/>
                </a:solidFill>
              </a:defRPr>
            </a:lvl4pPr>
            <a:lvl5pPr>
              <a:defRPr sz="4800">
                <a:solidFill>
                  <a:srgbClr val="0571A2"/>
                </a:solidFill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93" name="三角形"/>
          <p:cNvSpPr/>
          <p:nvPr/>
        </p:nvSpPr>
        <p:spPr>
          <a:xfrm>
            <a:off x="20307275" y="9628013"/>
            <a:ext cx="4106863" cy="41068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4ED3A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94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236936" y="10557674"/>
            <a:ext cx="2247541" cy="2247542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、項目符號與照片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影像"/>
          <p:cNvSpPr/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大標題文字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104" name="內文層級一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0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 - 一頁三張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影像"/>
          <p:cNvSpPr/>
          <p:nvPr>
            <p:ph type="pic" sz="quarter" idx="21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3" name="影像"/>
          <p:cNvSpPr/>
          <p:nvPr>
            <p:ph type="pic" sz="quarter" idx="22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4" name="影像"/>
          <p:cNvSpPr/>
          <p:nvPr>
            <p:ph type="pic" idx="23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名言語錄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–王大明"/>
          <p:cNvSpPr txBox="1"/>
          <p:nvPr>
            <p:ph type="body" sz="quarter" idx="21"/>
          </p:nvPr>
        </p:nvSpPr>
        <p:spPr>
          <a:xfrm>
            <a:off x="2387600" y="8953500"/>
            <a:ext cx="19621500" cy="6731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3200"/>
            </a:lvl1pPr>
          </a:lstStyle>
          <a:p>
            <a:pPr/>
            <a:r>
              <a:t>–王大明</a:t>
            </a:r>
          </a:p>
        </p:txBody>
      </p:sp>
      <p:sp>
        <p:nvSpPr>
          <p:cNvPr id="123" name="「在此輸入名言語錄。」"/>
          <p:cNvSpPr txBox="1"/>
          <p:nvPr>
            <p:ph type="body" sz="quarter" idx="22"/>
          </p:nvPr>
        </p:nvSpPr>
        <p:spPr>
          <a:xfrm>
            <a:off x="2387600" y="6013450"/>
            <a:ext cx="19621500" cy="9525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「在此輸入名言語錄。」</a:t>
            </a:r>
          </a:p>
        </p:txBody>
      </p:sp>
      <p:sp>
        <p:nvSpPr>
          <p:cNvPr id="124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影像"/>
          <p:cNvSpPr/>
          <p:nvPr>
            <p:ph type="pic" idx="21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32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空白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 - 上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大標題文字"/>
          <p:cNvSpPr txBox="1"/>
          <p:nvPr>
            <p:ph type="title"/>
          </p:nvPr>
        </p:nvSpPr>
        <p:spPr>
          <a:xfrm>
            <a:off x="4314824" y="2252545"/>
            <a:ext cx="15754351" cy="1714501"/>
          </a:xfrm>
          <a:prstGeom prst="rect">
            <a:avLst/>
          </a:prstGeom>
        </p:spPr>
        <p:txBody>
          <a:bodyPr lIns="38100" tIns="38100" rIns="38100" bIns="38100"/>
          <a:lstStyle>
            <a:lvl1pPr>
              <a:defRPr sz="10800"/>
            </a:lvl1pPr>
          </a:lstStyle>
          <a:p>
            <a:pPr/>
            <a:r>
              <a:t>大標題文字</a:t>
            </a:r>
          </a:p>
        </p:txBody>
      </p:sp>
      <p:pic>
        <p:nvPicPr>
          <p:cNvPr id="147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264075" y="11065345"/>
            <a:ext cx="1855851" cy="485350"/>
          </a:xfrm>
          <a:prstGeom prst="rect">
            <a:avLst/>
          </a:prstGeom>
          <a:ln w="12700">
            <a:miter lim="400000"/>
          </a:ln>
        </p:spPr>
      </p:pic>
      <p:sp>
        <p:nvSpPr>
          <p:cNvPr id="148" name="幻燈片編號"/>
          <p:cNvSpPr txBox="1"/>
          <p:nvPr>
            <p:ph type="sldNum" sz="quarter" idx="2"/>
          </p:nvPr>
        </p:nvSpPr>
        <p:spPr>
          <a:xfrm>
            <a:off x="11987441" y="11525250"/>
            <a:ext cx="399593" cy="410999"/>
          </a:xfrm>
          <a:prstGeom prst="rect">
            <a:avLst/>
          </a:prstGeom>
        </p:spPr>
        <p:txBody>
          <a:bodyPr lIns="38100" tIns="38100" rIns="38100" bIns="38100"/>
          <a:lstStyle>
            <a:lvl1pPr>
              <a:defRPr sz="22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與副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大標題文字"/>
          <p:cNvSpPr txBox="1"/>
          <p:nvPr>
            <p:ph type="title"/>
          </p:nvPr>
        </p:nvSpPr>
        <p:spPr>
          <a:xfrm>
            <a:off x="4381499" y="3667125"/>
            <a:ext cx="15621001" cy="3486151"/>
          </a:xfrm>
          <a:prstGeom prst="rect">
            <a:avLst/>
          </a:prstGeom>
        </p:spPr>
        <p:txBody>
          <a:bodyPr lIns="38100" tIns="38100" rIns="38100" bIns="38100" anchor="b"/>
          <a:lstStyle>
            <a:lvl1pPr>
              <a:defRPr sz="10800"/>
            </a:lvl1pPr>
          </a:lstStyle>
          <a:p>
            <a:pPr/>
            <a:r>
              <a:t>大標題文字</a:t>
            </a:r>
          </a:p>
        </p:txBody>
      </p:sp>
      <p:sp>
        <p:nvSpPr>
          <p:cNvPr id="156" name="內文層級一…"/>
          <p:cNvSpPr txBox="1"/>
          <p:nvPr>
            <p:ph type="body" sz="quarter" idx="1"/>
          </p:nvPr>
        </p:nvSpPr>
        <p:spPr>
          <a:xfrm>
            <a:off x="4483099" y="7146925"/>
            <a:ext cx="15621001" cy="803573"/>
          </a:xfrm>
          <a:prstGeom prst="rect">
            <a:avLst/>
          </a:prstGeom>
        </p:spPr>
        <p:txBody>
          <a:bodyPr lIns="38100" tIns="38100" rIns="38100" bIns="38100" anchor="t"/>
          <a:lstStyle>
            <a:lvl1pPr marL="0" indent="0" algn="ctr">
              <a:spcBef>
                <a:spcPts val="0"/>
              </a:spcBef>
              <a:buSzTx/>
              <a:buNone/>
              <a:defRPr b="1" sz="12600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SzTx/>
              <a:buNone/>
              <a:defRPr sz="9200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SzTx/>
              <a:buNone/>
              <a:defRPr sz="9200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SzTx/>
              <a:buNone/>
              <a:defRPr sz="9200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SzTx/>
              <a:buNone/>
              <a:defRPr sz="9200">
                <a:solidFill>
                  <a:srgbClr val="FFFFFF"/>
                </a:solidFill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57" name="幻燈片編號"/>
          <p:cNvSpPr txBox="1"/>
          <p:nvPr>
            <p:ph type="sldNum" sz="quarter" idx="2"/>
          </p:nvPr>
        </p:nvSpPr>
        <p:spPr>
          <a:xfrm>
            <a:off x="11987441" y="11525250"/>
            <a:ext cx="399593" cy="410999"/>
          </a:xfrm>
          <a:prstGeom prst="rect">
            <a:avLst/>
          </a:prstGeom>
        </p:spPr>
        <p:txBody>
          <a:bodyPr lIns="38100" tIns="38100" rIns="38100" bIns="38100"/>
          <a:lstStyle>
            <a:lvl1pPr>
              <a:defRPr sz="22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0571A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大標題文字"/>
          <p:cNvSpPr txBox="1"/>
          <p:nvPr>
            <p:ph type="title"/>
          </p:nvPr>
        </p:nvSpPr>
        <p:spPr>
          <a:xfrm>
            <a:off x="1689100" y="717394"/>
            <a:ext cx="21005800" cy="228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大標題文字</a:t>
            </a:r>
          </a:p>
        </p:txBody>
      </p:sp>
      <p:pic>
        <p:nvPicPr>
          <p:cNvPr id="3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954766" y="12467794"/>
            <a:ext cx="2474468" cy="647133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內文層級一…"/>
          <p:cNvSpPr txBox="1"/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5" name="幻燈片編號"/>
          <p:cNvSpPr txBox="1"/>
          <p:nvPr>
            <p:ph type="sldNum" sz="quarter" idx="2"/>
          </p:nvPr>
        </p:nvSpPr>
        <p:spPr>
          <a:xfrm>
            <a:off x="11959031" y="13081000"/>
            <a:ext cx="453238" cy="4610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</p:sldLayoutIdLst>
  <p:transition xmlns:p14="http://schemas.microsoft.com/office/powerpoint/2010/main" spd="med" advClick="1"/>
  <p:txStyles>
    <p:title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4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mailto:chenismoney@gmail.com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76608" y="1023970"/>
            <a:ext cx="11230785" cy="2543716"/>
          </a:xfrm>
          <a:prstGeom prst="rect">
            <a:avLst/>
          </a:prstGeom>
          <a:ln w="12700">
            <a:miter lim="400000"/>
          </a:ln>
        </p:spPr>
      </p:pic>
      <p:sp>
        <p:nvSpPr>
          <p:cNvPr id="167" name="2026年 投資第一堂課…"/>
          <p:cNvSpPr txBox="1"/>
          <p:nvPr>
            <p:ph type="body" sz="half" idx="1"/>
          </p:nvPr>
        </p:nvSpPr>
        <p:spPr>
          <a:xfrm>
            <a:off x="6400800" y="3894747"/>
            <a:ext cx="10719166" cy="6855714"/>
          </a:xfrm>
          <a:prstGeom prst="rect">
            <a:avLst/>
          </a:prstGeom>
        </p:spPr>
        <p:txBody>
          <a:bodyPr anchor="t"/>
          <a:lstStyle/>
          <a:p>
            <a:pPr marL="0" indent="0" algn="ctr" defTabSz="569594">
              <a:spcBef>
                <a:spcPts val="4000"/>
              </a:spcBef>
              <a:buSzTx/>
              <a:buNone/>
              <a:defRPr b="1" sz="6900">
                <a:latin typeface="Arial"/>
                <a:ea typeface="Arial"/>
                <a:cs typeface="Arial"/>
                <a:sym typeface="Arial"/>
              </a:defRPr>
            </a:pPr>
            <a:r>
              <a:t>2026年 投資第一堂課</a:t>
            </a:r>
          </a:p>
          <a:p>
            <a:pPr marL="0" indent="0" algn="ctr" defTabSz="569594">
              <a:spcBef>
                <a:spcPts val="4000"/>
              </a:spcBef>
              <a:buSzTx/>
              <a:buNone/>
              <a:defRPr b="1" sz="6900">
                <a:latin typeface="Arial"/>
                <a:ea typeface="Arial"/>
                <a:cs typeface="Arial"/>
                <a:sym typeface="Arial"/>
              </a:defRPr>
            </a:pPr>
            <a:r>
              <a:t>『價值十億元的投資講座』</a:t>
            </a:r>
          </a:p>
          <a:p>
            <a:pPr marL="0" indent="0" algn="ctr" defTabSz="569594">
              <a:spcBef>
                <a:spcPts val="4000"/>
              </a:spcBef>
              <a:buSzTx/>
              <a:buNone/>
              <a:defRPr b="1" sz="6900">
                <a:latin typeface="Arial"/>
                <a:ea typeface="Arial"/>
                <a:cs typeface="Arial"/>
                <a:sym typeface="Arial"/>
              </a:defRPr>
            </a:pPr>
            <a:r>
              <a:t>第一章   </a:t>
            </a:r>
          </a:p>
          <a:p>
            <a:pPr marL="0" indent="0" algn="ctr" defTabSz="569594">
              <a:spcBef>
                <a:spcPts val="4000"/>
              </a:spcBef>
              <a:buSzTx/>
              <a:buNone/>
              <a:defRPr b="1" sz="6900">
                <a:latin typeface="Arial"/>
                <a:ea typeface="Arial"/>
                <a:cs typeface="Arial"/>
                <a:sym typeface="Arial"/>
              </a:defRPr>
            </a:pPr>
            <a:r>
              <a:t>2026年5月5日</a:t>
            </a:r>
          </a:p>
        </p:txBody>
      </p:sp>
      <p:sp>
        <p:nvSpPr>
          <p:cNvPr id="168" name="CLEC 投資理財頻道"/>
          <p:cNvSpPr txBox="1"/>
          <p:nvPr/>
        </p:nvSpPr>
        <p:spPr>
          <a:xfrm>
            <a:off x="4700490" y="10905603"/>
            <a:ext cx="14119786" cy="21855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>
            <a:lvl1pPr defTabSz="587022">
              <a:defRPr b="0" spc="-58" sz="5800">
                <a:solidFill>
                  <a:srgbClr val="056FA0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pPr/>
            <a:r>
              <a:t>CLEC 投資理財頻道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免責宣告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355600">
              <a:defRPr b="1" sz="8300">
                <a:solidFill>
                  <a:srgbClr val="056FA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免責宣告</a:t>
            </a:r>
          </a:p>
        </p:txBody>
      </p:sp>
      <p:sp>
        <p:nvSpPr>
          <p:cNvPr id="171" name="自2023年7月起，我們已開始註銷「CLEC 教育學院」公司登記與非營利組織程序，並將所有名稱更改為「CLEC 投資理財頻道」，原為「CLEC 投資理財教育學院」。還是會用CLEC ，提醒大家，除非為James Chen本人，否則與我們無關，請勿受騙。…"/>
          <p:cNvSpPr txBox="1"/>
          <p:nvPr>
            <p:ph type="body" idx="1"/>
          </p:nvPr>
        </p:nvSpPr>
        <p:spPr>
          <a:xfrm>
            <a:off x="1689100" y="2921902"/>
            <a:ext cx="21005800" cy="10024747"/>
          </a:xfrm>
          <a:prstGeom prst="rect">
            <a:avLst/>
          </a:prstGeom>
        </p:spPr>
        <p:txBody>
          <a:bodyPr/>
          <a:lstStyle/>
          <a:p>
            <a:pPr marL="0" indent="0" defTabSz="511809">
              <a:spcBef>
                <a:spcPts val="3600"/>
              </a:spcBef>
              <a:buSzTx/>
              <a:buNone/>
              <a:defRPr sz="3720">
                <a:solidFill>
                  <a:srgbClr val="000000"/>
                </a:solidFill>
              </a:defRPr>
            </a:pPr>
            <a:r>
              <a:t>自2023年7月起，我們已開始註銷「CLEC 教育學院」公司登記與非營利組織程序，並將所有名稱更改為「CLEC 投資理財頻道」，原為「CLEC 投資理財教育學院」。還是會用CLEC ，提醒大家，除非為James Chen本人，否則與我們無關，請勿受騙。</a:t>
            </a:r>
          </a:p>
          <a:p>
            <a:pPr marL="0" indent="0" defTabSz="511809">
              <a:spcBef>
                <a:spcPts val="3600"/>
              </a:spcBef>
              <a:buSzTx/>
              <a:buNone/>
              <a:defRPr sz="3720">
                <a:solidFill>
                  <a:srgbClr val="000000"/>
                </a:solidFill>
              </a:defRPr>
            </a:pPr>
            <a:r>
              <a:t>我們影片及相關內容僅供教育目的，無營利行為。我們沒有任何討論群組或社团，如果有人邀请您加入，請小心詐騙。</a:t>
            </a:r>
          </a:p>
          <a:p>
            <a:pPr marL="0" indent="0" defTabSz="511809">
              <a:spcBef>
                <a:spcPts val="3600"/>
              </a:spcBef>
              <a:buSzTx/>
              <a:buNone/>
              <a:defRPr sz="3720">
                <a:solidFill>
                  <a:srgbClr val="000000"/>
                </a:solidFill>
              </a:defRPr>
            </a:pPr>
            <a:r>
              <a:t>我們近二十多年來一直致力於義務教學，</a:t>
            </a:r>
            <a:r>
              <a:rPr b="1" u="sng">
                <a:solidFill>
                  <a:srgbClr val="316F9E"/>
                </a:solidFill>
              </a:rPr>
              <a:t>從未從中獲利</a:t>
            </a:r>
            <a:r>
              <a:t>。請勿相信任何收費的投資建議。雖然YouTube影片可能出現廣告，但這不是我們所能控制，也不會從中獲利。</a:t>
            </a:r>
          </a:p>
          <a:p>
            <a:pPr marL="0" indent="0" defTabSz="511809">
              <a:spcBef>
                <a:spcPts val="3600"/>
              </a:spcBef>
              <a:buSzTx/>
              <a:buNone/>
              <a:defRPr sz="3720">
                <a:solidFill>
                  <a:srgbClr val="000000"/>
                </a:solidFill>
              </a:defRPr>
            </a:pPr>
            <a:r>
              <a:t>我們提供的所有資訊僅為個人經驗分享，並非專業投資顧問（Certified Financial Advisor/Planner）建議。投資決策應基於個人研究，不應僅依賴影片內容。</a:t>
            </a:r>
          </a:p>
          <a:p>
            <a:pPr marL="0" indent="0" defTabSz="511809">
              <a:spcBef>
                <a:spcPts val="3600"/>
              </a:spcBef>
              <a:buSzTx/>
              <a:buNone/>
              <a:defRPr sz="3720">
                <a:solidFill>
                  <a:srgbClr val="000000"/>
                </a:solidFill>
              </a:defRPr>
            </a:pPr>
            <a:r>
              <a:t>投資風險高，可能導致重大損失。如果您無法承受短期內超過10%的虧損或幾年內超過20%的下跌，　　　則建議不要投資。請注意自己的現金流安全，並充分理解我們的投資哲學後再行動。投資需謹慎，　　　　所有決策均需自行負責。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第一章…"/>
          <p:cNvSpPr txBox="1"/>
          <p:nvPr>
            <p:ph type="body" idx="1"/>
          </p:nvPr>
        </p:nvSpPr>
        <p:spPr>
          <a:xfrm>
            <a:off x="1689100" y="1090590"/>
            <a:ext cx="21005800" cy="10933641"/>
          </a:xfrm>
          <a:prstGeom prst="rect">
            <a:avLst/>
          </a:prstGeom>
        </p:spPr>
        <p:txBody>
          <a:bodyPr/>
          <a:lstStyle/>
          <a:p>
            <a:pPr marL="0" indent="0" algn="ctr" defTabSz="734694">
              <a:buSzTx/>
              <a:buNone/>
              <a:defRPr sz="7476"/>
            </a:pPr>
            <a:r>
              <a:t>第一章 </a:t>
            </a:r>
          </a:p>
          <a:p>
            <a:pPr marL="0" indent="0" algn="ctr" defTabSz="734694">
              <a:buSzTx/>
              <a:buNone/>
              <a:defRPr sz="7476"/>
            </a:pPr>
            <a:r>
              <a:t>勞工 與 資本家</a:t>
            </a:r>
          </a:p>
          <a:p>
            <a:pPr marL="0" indent="0" algn="ctr" defTabSz="734694">
              <a:spcBef>
                <a:spcPts val="5200"/>
              </a:spcBef>
              <a:buSzTx/>
              <a:buNone/>
              <a:defRPr sz="7476"/>
            </a:pPr>
            <a:r>
              <a:t>資本家 、勞工有何不同！</a:t>
            </a:r>
          </a:p>
          <a:p>
            <a:pPr marL="0" indent="0" algn="ctr" defTabSz="734694">
              <a:spcBef>
                <a:spcPts val="5200"/>
              </a:spcBef>
              <a:buSzTx/>
              <a:buNone/>
              <a:defRPr sz="7476"/>
            </a:pPr>
            <a:r>
              <a:t>地主和佃農有何不同！</a:t>
            </a:r>
          </a:p>
          <a:p>
            <a:pPr marL="0" indent="0" algn="ctr" defTabSz="734694">
              <a:spcBef>
                <a:spcPts val="5200"/>
              </a:spcBef>
              <a:buSzTx/>
              <a:buNone/>
              <a:defRPr sz="7476"/>
            </a:pPr>
            <a:r>
              <a:t>勞工與水牛有不一樣嗎？</a:t>
            </a:r>
          </a:p>
          <a:p>
            <a:pPr marL="0" indent="0" algn="ctr" defTabSz="734694">
              <a:spcBef>
                <a:spcPts val="5200"/>
              </a:spcBef>
              <a:buSzTx/>
              <a:buNone/>
              <a:defRPr sz="7476"/>
            </a:pPr>
            <a:r>
              <a:t>告知：『富有是天賦』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勞工…"/>
          <p:cNvSpPr txBox="1"/>
          <p:nvPr>
            <p:ph type="body" idx="1"/>
          </p:nvPr>
        </p:nvSpPr>
        <p:spPr>
          <a:xfrm>
            <a:off x="1689100" y="1090590"/>
            <a:ext cx="21005800" cy="11119324"/>
          </a:xfrm>
          <a:prstGeom prst="rect">
            <a:avLst/>
          </a:prstGeom>
        </p:spPr>
        <p:txBody>
          <a:bodyPr/>
          <a:lstStyle/>
          <a:p>
            <a:pPr marL="0" indent="0" algn="ctr" defTabSz="478790">
              <a:buSzTx/>
              <a:buNone/>
              <a:defRPr sz="6496"/>
            </a:pPr>
            <a:r>
              <a:t>勞工</a:t>
            </a:r>
          </a:p>
          <a:p>
            <a:pPr marL="419582" indent="-419582" defTabSz="478790">
              <a:defRPr sz="4640"/>
            </a:pPr>
          </a:p>
          <a:p>
            <a:pPr marL="419582" indent="-419582" defTabSz="478790">
              <a:defRPr sz="4640"/>
            </a:pPr>
            <a:r>
              <a:t>寒窗苦讀二十年，終於進了勞工集中營！恭喜！</a:t>
            </a:r>
          </a:p>
          <a:p>
            <a:pPr marL="419582" indent="-419582" defTabSz="478790">
              <a:defRPr sz="4640"/>
            </a:pPr>
          </a:p>
          <a:p>
            <a:pPr marL="419582" indent="-419582" defTabSz="478790">
              <a:defRPr sz="4640"/>
            </a:pPr>
            <a:r>
              <a:t>早上鬧鐘響，痛苦爬起床！</a:t>
            </a:r>
          </a:p>
          <a:p>
            <a:pPr marL="419582" indent="-419582" defTabSz="478790">
              <a:defRPr sz="4640"/>
            </a:pPr>
          </a:p>
          <a:p>
            <a:pPr marL="419582" indent="-419582" defTabSz="478790">
              <a:defRPr sz="4640"/>
            </a:pPr>
            <a:r>
              <a:t>趕緊趕上班，晚上加班，孩子上安親班！朝九晚五，吃不好，睡不飽，吃不好，沒錢花，繳一堆稅，繳一堆貸款。</a:t>
            </a:r>
          </a:p>
          <a:p>
            <a:pPr marL="419582" indent="-419582" defTabSz="478790">
              <a:defRPr sz="4640"/>
            </a:pPr>
          </a:p>
          <a:p>
            <a:pPr marL="419582" indent="-419582" defTabSz="478790">
              <a:defRPr sz="4640"/>
            </a:pPr>
            <a:r>
              <a:t>你的家庭、子女、父母 生活又如何呢？一地雞毛！</a:t>
            </a:r>
          </a:p>
          <a:p>
            <a:pPr marL="419582" indent="-419582" defTabSz="478790">
              <a:defRPr sz="4640"/>
            </a:pPr>
          </a:p>
          <a:p>
            <a:pPr marL="419582" indent="-419582" defTabSz="478790">
              <a:defRPr sz="4640"/>
            </a:pPr>
            <a:r>
              <a:t>日複一日，同樣的工作三、四十年終於等到退休，活不過十年，這是人生嗎？</a:t>
            </a:r>
          </a:p>
          <a:p>
            <a:pPr marL="613833" indent="-613833" defTabSz="478790">
              <a:spcBef>
                <a:spcPts val="3400"/>
              </a:spcBef>
              <a:defRPr sz="4640"/>
            </a:pPr>
            <a:r>
              <a:t>這是不是很像一頭水牛的一生！水牛有時還有寒暑假！連水牛都不如！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資本家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ctr" defTabSz="544830">
              <a:buSzTx/>
              <a:buNone/>
              <a:defRPr sz="7392"/>
            </a:pPr>
            <a:r>
              <a:t>資本家</a:t>
            </a:r>
          </a:p>
          <a:p>
            <a:pPr marL="471487" indent="-471487" defTabSz="544830">
              <a:defRPr sz="5214"/>
            </a:pPr>
          </a:p>
          <a:p>
            <a:pPr marL="471487" indent="-471487" defTabSz="544830">
              <a:defRPr sz="5214"/>
            </a:pPr>
            <a:r>
              <a:t>資本家的教育：讀書是興趣，看書是休閒！服務社會是目的！</a:t>
            </a:r>
          </a:p>
          <a:p>
            <a:pPr marL="471487" indent="-471487" defTabSz="544830">
              <a:defRPr sz="5214"/>
            </a:pPr>
          </a:p>
          <a:p>
            <a:pPr marL="471487" indent="-471487" defTabSz="544830">
              <a:defRPr sz="5214"/>
            </a:pPr>
            <a:r>
              <a:t>早上睡到自然醒，好好吃個健康早餐，快樂休閒，輕鬆生活！</a:t>
            </a:r>
          </a:p>
          <a:p>
            <a:pPr marL="471487" indent="-471487" defTabSz="544830">
              <a:defRPr sz="5214"/>
            </a:pPr>
          </a:p>
          <a:p>
            <a:pPr marL="471487" indent="-471487" defTabSz="544830">
              <a:defRPr sz="5214"/>
            </a:pPr>
            <a:r>
              <a:t>生活慢慢來，一天可以只做一件事！無事做也很好！</a:t>
            </a:r>
          </a:p>
          <a:p>
            <a:pPr marL="471487" indent="-471487" defTabSz="544830">
              <a:defRPr sz="5214"/>
            </a:pPr>
          </a:p>
          <a:p>
            <a:pPr marL="471487" indent="-471487" defTabSz="544830">
              <a:defRPr sz="5214"/>
            </a:pPr>
            <a:r>
              <a:t>陪陪配偶，喝喝咖啡，陪陪子女，談夢想，陪陪父母，聊聊天！</a:t>
            </a:r>
          </a:p>
          <a:p>
            <a:pPr marL="471487" indent="-471487" defTabSz="544830">
              <a:defRPr sz="5214"/>
            </a:pPr>
          </a:p>
          <a:p>
            <a:pPr marL="471487" indent="-471487" defTabSz="544830">
              <a:defRPr sz="5214"/>
            </a:pPr>
            <a:r>
              <a:t>實現夢想，增進人類全體之生活！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資本家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 資本家</a:t>
            </a:r>
          </a:p>
        </p:txBody>
      </p:sp>
      <p:sp>
        <p:nvSpPr>
          <p:cNvPr id="180" name="工作是服務，不是為了錢。不會用勞力與時間換錢，其實也賺不了多少錢。…"/>
          <p:cNvSpPr txBox="1"/>
          <p:nvPr>
            <p:ph type="body" idx="1"/>
          </p:nvPr>
        </p:nvSpPr>
        <p:spPr>
          <a:xfrm>
            <a:off x="1532148" y="3098800"/>
            <a:ext cx="20194883" cy="9296400"/>
          </a:xfrm>
          <a:prstGeom prst="rect">
            <a:avLst/>
          </a:prstGeom>
        </p:spPr>
        <p:txBody>
          <a:bodyPr/>
          <a:lstStyle/>
          <a:p>
            <a:pPr marL="546100" indent="-546100" defTabSz="709930">
              <a:spcBef>
                <a:spcPts val="5000"/>
              </a:spcBef>
              <a:defRPr b="1" sz="4128"/>
            </a:pPr>
            <a:r>
              <a:t>工作是服務，不是為了錢。不會用勞力與時間換錢，其實也賺不了多少錢。</a:t>
            </a:r>
          </a:p>
          <a:p>
            <a:pPr marL="546100" indent="-546100" defTabSz="709930">
              <a:spcBef>
                <a:spcPts val="5000"/>
              </a:spcBef>
              <a:defRPr b="1" sz="4128"/>
            </a:pPr>
            <a:r>
              <a:t>只有不用勞力賺錢，無須花時間賺錢，才是真正富有的資本家。</a:t>
            </a:r>
          </a:p>
          <a:p>
            <a:pPr marL="546100" indent="-546100" defTabSz="709930">
              <a:spcBef>
                <a:spcPts val="5000"/>
              </a:spcBef>
              <a:defRPr b="1" sz="4128"/>
            </a:pPr>
            <a:r>
              <a:t>「富有是天賦！」是資本主義給我們最佳禮物。而且每個人都可以！這是已經設計好的制度，就是「天賦」。這堂課要告知如何成為富有資本家，只要願意都可以富有。</a:t>
            </a:r>
          </a:p>
          <a:p>
            <a:pPr marL="546100" indent="-546100" defTabSz="709930">
              <a:spcBef>
                <a:spcPts val="5000"/>
              </a:spcBef>
              <a:defRPr b="1" sz="4128"/>
            </a:pPr>
            <a:r>
              <a:t>資本家，自由生活，贖回靈魂，完成人生使命。錢只是完成使命的工具。方向正確，富有成功只是早晚的事。我們就是要教大家「富有」這一件事！</a:t>
            </a:r>
          </a:p>
          <a:p>
            <a:pPr marL="546100" indent="-546100" defTabSz="709930">
              <a:spcBef>
                <a:spcPts val="5000"/>
              </a:spcBef>
              <a:defRPr b="1" sz="4128"/>
            </a:pPr>
            <a:r>
              <a:t>資本家的一生的幸福 快樂 富足 。增進人類全體之生活！讓金錢自動努力工作，自己不用工作！才是值得的富有自由資本家人生。快樂工作、幸福生活。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一個值得的人生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一個值得的人生</a:t>
            </a:r>
          </a:p>
        </p:txBody>
      </p:sp>
      <p:sp>
        <p:nvSpPr>
          <p:cNvPr id="183" name="『富有是天賦』，你要知道你有這個權利，你有權利富有。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14350" indent="-514350" defTabSz="668655">
              <a:spcBef>
                <a:spcPts val="4700"/>
              </a:spcBef>
              <a:defRPr b="1" sz="3888"/>
            </a:pPr>
            <a:r>
              <a:t>『富有是天賦』，你要知道你有這個權利，你有權利富有。</a:t>
            </a:r>
          </a:p>
          <a:p>
            <a:pPr marL="514350" indent="-514350" defTabSz="668655">
              <a:spcBef>
                <a:spcPts val="4700"/>
              </a:spcBef>
              <a:defRPr b="1" sz="3888"/>
            </a:pPr>
            <a:r>
              <a:t>天賦是要被告知的。我們就是要讓每個人都富有，消除貧窮。「富有」就如「天賦人權！」被告知！</a:t>
            </a:r>
          </a:p>
          <a:p>
            <a:pPr marL="514350" indent="-514350" defTabSz="668655">
              <a:spcBef>
                <a:spcPts val="4700"/>
              </a:spcBef>
              <a:defRPr b="1" sz="3888"/>
            </a:pPr>
            <a:r>
              <a:t>『快樂是人權』，我們活在世上，任何人、事、物 與關係 最終你要感覺到快樂。</a:t>
            </a:r>
          </a:p>
          <a:p>
            <a:pPr marL="514350" indent="-514350" defTabSz="668655">
              <a:spcBef>
                <a:spcPts val="4700"/>
              </a:spcBef>
              <a:defRPr b="1" sz="3888"/>
            </a:pPr>
            <a:r>
              <a:t>什麼是你人生最重要的目標，你能為人類做的最大貢獻的是什麼？</a:t>
            </a:r>
          </a:p>
          <a:p>
            <a:pPr marL="514350" indent="-514350" defTabSz="668655">
              <a:spcBef>
                <a:spcPts val="4700"/>
              </a:spcBef>
              <a:defRPr b="1" sz="3888"/>
            </a:pPr>
            <a:r>
              <a:t>當你有一億美金（三十億台幣），你的人生目標又是什麼，會不一樣嗎？</a:t>
            </a:r>
          </a:p>
          <a:p>
            <a:pPr marL="514350" indent="-514350" defTabSz="668655">
              <a:spcBef>
                <a:spcPts val="4700"/>
              </a:spcBef>
              <a:defRPr b="1" sz="3888"/>
            </a:pPr>
            <a:r>
              <a:t>我們的課程就是要教你擁有超越一億富有、快樂人生。</a:t>
            </a:r>
          </a:p>
          <a:p>
            <a:pPr marL="514350" indent="-514350" defTabSz="668655">
              <a:spcBef>
                <a:spcPts val="4700"/>
              </a:spcBef>
              <a:defRPr b="1" sz="3888"/>
            </a:pPr>
            <a:r>
              <a:t>「富有是天賦，快樂是人權！」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矩形"/>
          <p:cNvSpPr/>
          <p:nvPr/>
        </p:nvSpPr>
        <p:spPr>
          <a:xfrm>
            <a:off x="8047592" y="398107"/>
            <a:ext cx="8448670" cy="1685217"/>
          </a:xfrm>
          <a:prstGeom prst="rect">
            <a:avLst/>
          </a:prstGeom>
          <a:solidFill>
            <a:srgbClr val="4ED3A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86" name="Rectangle 3"/>
          <p:cNvSpPr txBox="1"/>
          <p:nvPr>
            <p:ph type="body" sz="quarter" idx="4294967295"/>
          </p:nvPr>
        </p:nvSpPr>
        <p:spPr>
          <a:xfrm>
            <a:off x="1913344" y="1230065"/>
            <a:ext cx="9103361" cy="6247273"/>
          </a:xfrm>
          <a:prstGeom prst="rect">
            <a:avLst/>
          </a:prstGeom>
        </p:spPr>
        <p:txBody>
          <a:bodyPr lIns="65023" tIns="65023" rIns="65023" bIns="65023" anchor="t"/>
          <a:lstStyle>
            <a:lvl1pPr marL="0" indent="0" defTabSz="1300480">
              <a:spcBef>
                <a:spcPts val="800"/>
              </a:spcBef>
              <a:buSzTx/>
              <a:buFont typeface="Arial"/>
              <a:buNone/>
              <a:defRPr sz="3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 </a:t>
            </a:r>
          </a:p>
        </p:txBody>
      </p:sp>
      <p:sp>
        <p:nvSpPr>
          <p:cNvPr id="187" name="Text Box 4"/>
          <p:cNvSpPr txBox="1"/>
          <p:nvPr/>
        </p:nvSpPr>
        <p:spPr>
          <a:xfrm>
            <a:off x="10571833" y="2556228"/>
            <a:ext cx="3647949" cy="1120649"/>
          </a:xfrm>
          <a:prstGeom prst="rect">
            <a:avLst/>
          </a:prstGeom>
          <a:ln w="12700">
            <a:solidFill>
              <a:srgbClr val="000000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>
            <a:spAutoFit/>
          </a:bodyPr>
          <a:lstStyle>
            <a:lvl1pPr algn="l" defTabSz="1300480">
              <a:defRPr sz="5500">
                <a:solidFill>
                  <a:srgbClr val="0575A3"/>
                </a:solidFill>
                <a:latin typeface="新細明體"/>
                <a:ea typeface="新細明體"/>
                <a:cs typeface="新細明體"/>
                <a:sym typeface="新細明體"/>
              </a:defRPr>
            </a:lvl1pPr>
          </a:lstStyle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rPr>
                <a:latin typeface="新細明體"/>
                <a:ea typeface="新細明體"/>
                <a:cs typeface="新細明體"/>
                <a:sym typeface="新細明體"/>
              </a:rPr>
              <a:t>幫老板賺錢</a:t>
            </a:r>
          </a:p>
        </p:txBody>
      </p:sp>
      <p:sp>
        <p:nvSpPr>
          <p:cNvPr id="188" name="Text Box 5"/>
          <p:cNvSpPr txBox="1"/>
          <p:nvPr/>
        </p:nvSpPr>
        <p:spPr>
          <a:xfrm>
            <a:off x="10571833" y="7661461"/>
            <a:ext cx="3647949" cy="2098549"/>
          </a:xfrm>
          <a:prstGeom prst="rect">
            <a:avLst/>
          </a:prstGeom>
          <a:ln w="12700">
            <a:solidFill>
              <a:srgbClr val="000000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>
            <a:spAutoFit/>
          </a:bodyPr>
          <a:lstStyle/>
          <a:p>
            <a:pPr algn="l" defTabSz="1300480">
              <a:defRPr sz="5500">
                <a:solidFill>
                  <a:srgbClr val="0571A2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賺錢給銀行</a:t>
            </a:r>
          </a:p>
          <a:p>
            <a:pPr algn="l" defTabSz="1300480">
              <a:defRPr sz="5500">
                <a:solidFill>
                  <a:srgbClr val="0571A2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繳貸款</a:t>
            </a:r>
          </a:p>
        </p:txBody>
      </p:sp>
      <p:sp>
        <p:nvSpPr>
          <p:cNvPr id="189" name="Text Box 6"/>
          <p:cNvSpPr txBox="1"/>
          <p:nvPr/>
        </p:nvSpPr>
        <p:spPr>
          <a:xfrm>
            <a:off x="14357188" y="5612819"/>
            <a:ext cx="5044949" cy="1120649"/>
          </a:xfrm>
          <a:prstGeom prst="rect">
            <a:avLst/>
          </a:prstGeom>
          <a:ln w="12700">
            <a:solidFill>
              <a:srgbClr val="000000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>
            <a:spAutoFit/>
          </a:bodyPr>
          <a:lstStyle>
            <a:lvl1pPr algn="l" defTabSz="1300480">
              <a:defRPr sz="5500">
                <a:solidFill>
                  <a:srgbClr val="0571A2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賺錢繳稅給國家</a:t>
            </a:r>
          </a:p>
        </p:txBody>
      </p:sp>
      <p:sp>
        <p:nvSpPr>
          <p:cNvPr id="190" name="Text Box 7"/>
          <p:cNvSpPr txBox="1"/>
          <p:nvPr/>
        </p:nvSpPr>
        <p:spPr>
          <a:xfrm>
            <a:off x="4326909" y="5245711"/>
            <a:ext cx="4692412" cy="3076449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/>
          <a:p>
            <a:pPr defTabSz="1300480">
              <a:defRPr sz="5500">
                <a:solidFill>
                  <a:srgbClr val="046FA3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>
                <a:latin typeface="新細明體"/>
                <a:ea typeface="新細明體"/>
                <a:cs typeface="新細明體"/>
                <a:sym typeface="新細明體"/>
              </a:rPr>
              <a:t>賣命工作</a:t>
            </a:r>
            <a:endParaRPr>
              <a:latin typeface="新細明體"/>
              <a:ea typeface="新細明體"/>
              <a:cs typeface="新細明體"/>
              <a:sym typeface="新細明體"/>
            </a:endParaRPr>
          </a:p>
          <a:p>
            <a:pPr defTabSz="1300480">
              <a:defRPr sz="5500">
                <a:solidFill>
                  <a:srgbClr val="046FA3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身體一堆病痛</a:t>
            </a:r>
            <a:r>
              <a:rPr>
                <a:latin typeface="新細明體"/>
                <a:ea typeface="新細明體"/>
                <a:cs typeface="新細明體"/>
                <a:sym typeface="新細明體"/>
              </a:rPr>
              <a:t>可憐乞討加薪</a:t>
            </a:r>
          </a:p>
        </p:txBody>
      </p:sp>
      <p:sp>
        <p:nvSpPr>
          <p:cNvPr id="191" name="Line 8"/>
          <p:cNvSpPr/>
          <p:nvPr/>
        </p:nvSpPr>
        <p:spPr>
          <a:xfrm>
            <a:off x="14242622" y="3295206"/>
            <a:ext cx="1627331" cy="2120924"/>
          </a:xfrm>
          <a:prstGeom prst="line">
            <a:avLst/>
          </a:prstGeom>
          <a:ln w="12700">
            <a:solidFill>
              <a:srgbClr val="000000"/>
            </a:solidFill>
            <a:tailEnd type="triangle"/>
          </a:ln>
        </p:spPr>
        <p:txBody>
          <a:bodyPr lIns="65023" tIns="65023" rIns="65023" bIns="65023"/>
          <a:lstStyle/>
          <a:p>
            <a:pPr algn="l" defTabSz="1300480">
              <a:defRPr b="0" sz="24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92" name="Line 9"/>
          <p:cNvSpPr/>
          <p:nvPr/>
        </p:nvSpPr>
        <p:spPr>
          <a:xfrm flipH="1">
            <a:off x="14249089" y="6628305"/>
            <a:ext cx="1604559" cy="2239124"/>
          </a:xfrm>
          <a:prstGeom prst="line">
            <a:avLst/>
          </a:prstGeom>
          <a:ln w="12700">
            <a:solidFill>
              <a:srgbClr val="000000"/>
            </a:solidFill>
            <a:tailEnd type="triangle"/>
          </a:ln>
        </p:spPr>
        <p:txBody>
          <a:bodyPr lIns="65023" tIns="65023" rIns="65023" bIns="65023"/>
          <a:lstStyle/>
          <a:p>
            <a:pPr algn="l" defTabSz="1300480">
              <a:defRPr b="0" sz="24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93" name="Line 10"/>
          <p:cNvSpPr/>
          <p:nvPr/>
        </p:nvSpPr>
        <p:spPr>
          <a:xfrm flipH="1" flipV="1">
            <a:off x="7492605" y="8374303"/>
            <a:ext cx="3048213" cy="678355"/>
          </a:xfrm>
          <a:prstGeom prst="line">
            <a:avLst/>
          </a:prstGeom>
          <a:ln w="12700">
            <a:solidFill>
              <a:srgbClr val="000000"/>
            </a:solidFill>
            <a:tailEnd type="triangle"/>
          </a:ln>
        </p:spPr>
        <p:txBody>
          <a:bodyPr lIns="65023" tIns="65023" rIns="65023" bIns="65023"/>
          <a:lstStyle/>
          <a:p>
            <a:pPr algn="l" defTabSz="1300480">
              <a:defRPr b="0" sz="24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94" name="Line 11"/>
          <p:cNvSpPr/>
          <p:nvPr/>
        </p:nvSpPr>
        <p:spPr>
          <a:xfrm flipV="1">
            <a:off x="7714297" y="2939295"/>
            <a:ext cx="2885326" cy="2215874"/>
          </a:xfrm>
          <a:prstGeom prst="line">
            <a:avLst/>
          </a:prstGeom>
          <a:ln w="12700">
            <a:solidFill>
              <a:srgbClr val="000000"/>
            </a:solidFill>
            <a:tailEnd type="triangle"/>
          </a:ln>
        </p:spPr>
        <p:txBody>
          <a:bodyPr lIns="65023" tIns="65023" rIns="65023" bIns="65023"/>
          <a:lstStyle/>
          <a:p>
            <a:pPr algn="l" defTabSz="1300480">
              <a:defRPr b="0" sz="24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95" name="Text Box 12"/>
          <p:cNvSpPr txBox="1"/>
          <p:nvPr/>
        </p:nvSpPr>
        <p:spPr>
          <a:xfrm>
            <a:off x="11045302" y="9944132"/>
            <a:ext cx="2680988" cy="34320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/>
          <a:p>
            <a:pPr algn="l" defTabSz="1300480">
              <a:defRPr sz="4600">
                <a:solidFill>
                  <a:srgbClr val="4ED3A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>
                <a:latin typeface="新細明體"/>
                <a:ea typeface="新細明體"/>
                <a:cs typeface="新細明體"/>
                <a:sym typeface="新細明體"/>
              </a:rPr>
              <a:t>買大房子</a:t>
            </a:r>
            <a:endParaRPr>
              <a:latin typeface="新細明體"/>
              <a:ea typeface="新細明體"/>
              <a:cs typeface="新細明體"/>
              <a:sym typeface="新細明體"/>
            </a:endParaRPr>
          </a:p>
          <a:p>
            <a:pPr algn="l" defTabSz="1300480">
              <a:defRPr sz="4600">
                <a:solidFill>
                  <a:srgbClr val="4ED3A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>
                <a:latin typeface="新細明體"/>
                <a:ea typeface="新細明體"/>
                <a:cs typeface="新細明體"/>
                <a:sym typeface="新細明體"/>
              </a:rPr>
              <a:t>買大車子</a:t>
            </a:r>
            <a:endParaRPr>
              <a:latin typeface="新細明體"/>
              <a:ea typeface="新細明體"/>
              <a:cs typeface="新細明體"/>
              <a:sym typeface="新細明體"/>
            </a:endParaRPr>
          </a:p>
          <a:p>
            <a:pPr algn="l" defTabSz="1300480">
              <a:defRPr sz="4600">
                <a:solidFill>
                  <a:srgbClr val="4ED3A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>
                <a:latin typeface="新細明體"/>
                <a:ea typeface="新細明體"/>
                <a:cs typeface="新細明體"/>
                <a:sym typeface="新細明體"/>
              </a:rPr>
              <a:t>物質享受</a:t>
            </a:r>
            <a:endParaRPr>
              <a:latin typeface="新細明體"/>
              <a:ea typeface="新細明體"/>
              <a:cs typeface="新細明體"/>
              <a:sym typeface="新細明體"/>
            </a:endParaRPr>
          </a:p>
          <a:p>
            <a:pPr algn="l" defTabSz="1300480">
              <a:defRPr sz="4600">
                <a:solidFill>
                  <a:srgbClr val="4ED3A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>
                <a:latin typeface="新細明體"/>
                <a:ea typeface="新細明體"/>
                <a:cs typeface="新細明體"/>
                <a:sym typeface="新細明體"/>
              </a:rPr>
              <a:t>浪費資源</a:t>
            </a:r>
          </a:p>
        </p:txBody>
      </p:sp>
      <p:sp>
        <p:nvSpPr>
          <p:cNvPr id="196" name="Rectangle 13"/>
          <p:cNvSpPr txBox="1"/>
          <p:nvPr/>
        </p:nvSpPr>
        <p:spPr>
          <a:xfrm>
            <a:off x="180642" y="1952978"/>
            <a:ext cx="3441058" cy="20858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/>
          <a:p>
            <a:pPr defTabSz="1300480">
              <a:defRPr sz="55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b="0">
                <a:latin typeface="新細明體"/>
                <a:ea typeface="新細明體"/>
                <a:cs typeface="新細明體"/>
                <a:sym typeface="新細明體"/>
              </a:rPr>
              <a:t>你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algn="l" defTabSz="1300480">
              <a:defRPr b="0" sz="5500">
                <a:solidFill>
                  <a:srgbClr val="0571A3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>
                <a:latin typeface="新細明體"/>
                <a:ea typeface="新細明體"/>
                <a:cs typeface="新細明體"/>
                <a:sym typeface="新細明體"/>
              </a:rPr>
              <a:t>在這裡嗎</a:t>
            </a:r>
            <a:r>
              <a:t>?</a:t>
            </a:r>
          </a:p>
        </p:txBody>
      </p:sp>
      <p:sp>
        <p:nvSpPr>
          <p:cNvPr id="197" name="Line 14"/>
          <p:cNvSpPr/>
          <p:nvPr/>
        </p:nvSpPr>
        <p:spPr>
          <a:xfrm>
            <a:off x="3540799" y="3923226"/>
            <a:ext cx="2382857" cy="1270341"/>
          </a:xfrm>
          <a:prstGeom prst="line">
            <a:avLst/>
          </a:prstGeom>
          <a:ln w="12700">
            <a:solidFill>
              <a:srgbClr val="000000"/>
            </a:solidFill>
            <a:tailEnd type="triangle"/>
          </a:ln>
        </p:spPr>
        <p:txBody>
          <a:bodyPr lIns="65023" tIns="65023" rIns="65023" bIns="65023"/>
          <a:lstStyle/>
          <a:p>
            <a:pPr algn="l" defTabSz="1300480">
              <a:defRPr b="0" sz="24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98" name="Text Box 17"/>
          <p:cNvSpPr txBox="1"/>
          <p:nvPr/>
        </p:nvSpPr>
        <p:spPr>
          <a:xfrm>
            <a:off x="10568171" y="3518332"/>
            <a:ext cx="3635249" cy="11079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>
            <a:spAutoFit/>
          </a:bodyPr>
          <a:lstStyle>
            <a:lvl1pPr algn="l" defTabSz="1300480">
              <a:defRPr b="0" sz="5500">
                <a:solidFill>
                  <a:srgbClr val="FF0000"/>
                </a:solidFill>
                <a:latin typeface="新細明體"/>
                <a:ea typeface="新細明體"/>
                <a:cs typeface="新細明體"/>
                <a:sym typeface="新細明體"/>
              </a:defRPr>
            </a:lvl1pPr>
          </a:lstStyle>
          <a:p>
            <a:pPr>
              <a:defRPr b="1">
                <a:latin typeface="Arial"/>
                <a:ea typeface="Arial"/>
                <a:cs typeface="Arial"/>
                <a:sym typeface="Arial"/>
              </a:defRPr>
            </a:pPr>
            <a:r>
              <a:rPr b="0">
                <a:latin typeface="新細明體"/>
                <a:ea typeface="新細明體"/>
                <a:cs typeface="新細明體"/>
                <a:sym typeface="新細明體"/>
              </a:rPr>
              <a:t>用生命換取</a:t>
            </a:r>
          </a:p>
        </p:txBody>
      </p:sp>
      <p:sp>
        <p:nvSpPr>
          <p:cNvPr id="199" name="勞工的老鼠籠"/>
          <p:cNvSpPr txBox="1"/>
          <p:nvPr/>
        </p:nvSpPr>
        <p:spPr>
          <a:xfrm>
            <a:off x="1971795" y="255537"/>
            <a:ext cx="20828001" cy="19703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normAutofit fontScale="100000" lnSpcReduction="0"/>
          </a:bodyPr>
          <a:lstStyle/>
          <a:p>
            <a:pPr>
              <a:defRPr sz="9600">
                <a:solidFill>
                  <a:srgbClr val="0572A3"/>
                </a:solidFill>
              </a:defRPr>
            </a:pPr>
            <a:r>
              <a:t>勞工</a:t>
            </a:r>
            <a:r>
              <a:rPr>
                <a:latin typeface="Helvetica"/>
                <a:ea typeface="Helvetica"/>
                <a:cs typeface="Helvetica"/>
                <a:sym typeface="Helvetica"/>
              </a:rPr>
              <a:t>的老鼠籠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4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Class="entr" nodeType="afterEffect" presetSubtype="4" presetID="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clickEffect" presetSubtype="16" presetID="4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 transition="in">
                                      <p:cBhvr>
                                        <p:cTn id="24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4" presetID="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Class="entr" nodeType="afterEffect" presetSubtype="4" presetID="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entr" nodeType="clickEffect" presetSubtype="4" presetID="2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Class="entr" nodeType="afterEffect" presetSubtype="4" presetID="2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entr" nodeType="clickEffect" presetSubtype="10" presetID="3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19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>
                                        <p:cTn id="51" dur="500"/>
                                        <p:tgtEl>
                                          <p:spTgt spid="19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Class="entr" nodeType="withEffect" presetSubtype="10" presetID="3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" fill="hold"/>
                                        <p:tgtEl>
                                          <p:spTgt spid="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>
                                        <p:cTn id="54" dur="500"/>
                                        <p:tgtEl>
                                          <p:spTgt spid="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Class="entr" nodeType="clickEffect" presetSubtype="10" presetID="3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>
                                        <p:cTn id="59" dur="500"/>
                                        <p:tgtEl>
                                          <p:spTgt spid="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Class="entr" nodeType="clickEffect" presetSubtype="10" presetID="3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3" fill="hold"/>
                                        <p:tgtEl>
                                          <p:spTgt spid="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>
                                        <p:cTn id="64" dur="500"/>
                                        <p:tgtEl>
                                          <p:spTgt spid="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Class="entr" nodeType="clickEffect" presetSubtype="10" presetID="3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8" fill="hold"/>
                                        <p:tgtEl>
                                          <p:spTgt spid="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 transition="in">
                                      <p:cBhvr>
                                        <p:cTn id="69" dur="500"/>
                                        <p:tgtEl>
                                          <p:spTgt spid="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Class="entr" nodeType="afterEffect" presetSubtype="4" presetID="2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2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Class="entr" nodeType="clickEffect" presetSubtype="4" presetID="2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8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Class="entr" nodeType="afterEffect" presetSubtype="4" presetID="2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3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95" grpId="9"/>
      <p:bldP build="whole" bldLvl="1" animBg="1" rev="0" advAuto="0" spid="194" grpId="3"/>
      <p:bldP build="whole" bldLvl="1" animBg="1" rev="0" advAuto="0" spid="188" grpId="7"/>
      <p:bldP build="whole" bldLvl="1" animBg="1" rev="0" advAuto="0" spid="193" grpId="10"/>
      <p:bldP build="whole" bldLvl="1" animBg="1" rev="0" advAuto="0" spid="198" grpId="4"/>
      <p:bldP build="whole" bldLvl="1" animBg="1" rev="0" advAuto="0" spid="191" grpId="6"/>
      <p:bldP build="whole" bldLvl="1" animBg="1" rev="0" advAuto="0" spid="190" grpId="1"/>
      <p:bldP build="whole" bldLvl="1" animBg="1" rev="0" advAuto="0" spid="187" grpId="2"/>
      <p:bldP build="whole" bldLvl="1" animBg="1" rev="0" advAuto="0" spid="192" grpId="8"/>
      <p:bldP build="whole" bldLvl="1" animBg="1" rev="0" advAuto="0" spid="189" grpId="5"/>
      <p:bldP build="whole" bldLvl="1" animBg="1" rev="0" advAuto="0" spid="196" grpId="11"/>
      <p:bldP build="whole" bldLvl="1" animBg="1" rev="0" advAuto="0" spid="197" grpId="1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Text Box 4"/>
          <p:cNvSpPr txBox="1"/>
          <p:nvPr/>
        </p:nvSpPr>
        <p:spPr>
          <a:xfrm>
            <a:off x="11170983" y="2919643"/>
            <a:ext cx="5743449" cy="2098549"/>
          </a:xfrm>
          <a:prstGeom prst="rect">
            <a:avLst/>
          </a:prstGeom>
          <a:ln w="12700">
            <a:solidFill>
              <a:srgbClr val="000000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>
            <a:spAutoFit/>
          </a:bodyPr>
          <a:lstStyle/>
          <a:p>
            <a:pPr algn="l" defTabSz="1300480">
              <a:defRPr sz="5500">
                <a:latin typeface="Arial"/>
                <a:ea typeface="Arial"/>
                <a:cs typeface="Arial"/>
                <a:sym typeface="Arial"/>
              </a:defRPr>
            </a:pPr>
            <a:r>
              <a:t>提升儲存</a:t>
            </a:r>
            <a:r>
              <a:rPr>
                <a:solidFill>
                  <a:srgbClr val="0571A2"/>
                </a:solidFill>
              </a:rPr>
              <a:t>精神能量</a:t>
            </a:r>
            <a:endParaRPr>
              <a:solidFill>
                <a:srgbClr val="0571A2"/>
              </a:solidFill>
            </a:endParaRPr>
          </a:p>
          <a:p>
            <a:pPr algn="l" defTabSz="1300480">
              <a:defRPr sz="5500">
                <a:solidFill>
                  <a:srgbClr val="0571A2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(</a:t>
            </a:r>
            <a:r>
              <a:t>學習</a:t>
            </a:r>
            <a:r>
              <a:t>)</a:t>
            </a:r>
          </a:p>
        </p:txBody>
      </p:sp>
      <p:sp>
        <p:nvSpPr>
          <p:cNvPr id="202" name="Text Box 5"/>
          <p:cNvSpPr txBox="1"/>
          <p:nvPr/>
        </p:nvSpPr>
        <p:spPr>
          <a:xfrm>
            <a:off x="11636877" y="10373821"/>
            <a:ext cx="4811661" cy="2098549"/>
          </a:xfrm>
          <a:prstGeom prst="rect">
            <a:avLst/>
          </a:prstGeom>
          <a:ln w="12700">
            <a:solidFill>
              <a:srgbClr val="000000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>
            <a:spAutoFit/>
          </a:bodyPr>
          <a:lstStyle/>
          <a:p>
            <a:pPr algn="l" defTabSz="1300480">
              <a:defRPr sz="5500">
                <a:latin typeface="Arial"/>
                <a:ea typeface="Arial"/>
                <a:cs typeface="Arial"/>
                <a:sym typeface="Arial"/>
              </a:defRPr>
            </a:pPr>
            <a:r>
              <a:t>市場</a:t>
            </a:r>
            <a:r>
              <a:rPr>
                <a:solidFill>
                  <a:srgbClr val="E55C73"/>
                </a:solidFill>
              </a:rPr>
              <a:t>幫我賺錢</a:t>
            </a:r>
            <a:endParaRPr>
              <a:solidFill>
                <a:srgbClr val="E55C73"/>
              </a:solidFill>
            </a:endParaRPr>
          </a:p>
          <a:p>
            <a:pPr algn="l" defTabSz="1300480">
              <a:defRPr sz="5500">
                <a:solidFill>
                  <a:srgbClr val="E55C7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(</a:t>
            </a:r>
            <a:r>
              <a:t>金錢轉化管道</a:t>
            </a:r>
            <a:r>
              <a:t>)</a:t>
            </a:r>
          </a:p>
        </p:txBody>
      </p:sp>
      <p:sp>
        <p:nvSpPr>
          <p:cNvPr id="203" name="Text Box 6"/>
          <p:cNvSpPr txBox="1"/>
          <p:nvPr/>
        </p:nvSpPr>
        <p:spPr>
          <a:xfrm>
            <a:off x="17290414" y="5463403"/>
            <a:ext cx="6844344" cy="4077201"/>
          </a:xfrm>
          <a:prstGeom prst="rect">
            <a:avLst/>
          </a:prstGeom>
          <a:ln w="12700">
            <a:solidFill>
              <a:srgbClr val="000000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/>
          <a:p>
            <a:pPr algn="l" defTabSz="1300480">
              <a:defRPr sz="5500">
                <a:solidFill>
                  <a:srgbClr val="E55C7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過著簡約的生活</a:t>
            </a:r>
          </a:p>
          <a:p>
            <a:pPr algn="l" defTabSz="1300480">
              <a:defRPr sz="55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>
                <a:solidFill>
                  <a:srgbClr val="E55C73"/>
                </a:solidFill>
              </a:rPr>
              <a:t>賺錢</a:t>
            </a:r>
            <a:r>
              <a:rPr>
                <a:solidFill>
                  <a:srgbClr val="000000"/>
                </a:solidFill>
              </a:rPr>
              <a:t>給</a:t>
            </a:r>
            <a:r>
              <a:rPr>
                <a:solidFill>
                  <a:srgbClr val="0571A2"/>
                </a:solidFill>
              </a:rPr>
              <a:t>社會</a:t>
            </a:r>
            <a:endParaRPr>
              <a:solidFill>
                <a:srgbClr val="0571A2"/>
              </a:solidFill>
            </a:endParaRPr>
          </a:p>
          <a:p>
            <a:pPr algn="l" defTabSz="1300480">
              <a:defRPr sz="5500">
                <a:solidFill>
                  <a:srgbClr val="0571A2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(</a:t>
            </a:r>
            <a:r>
              <a:t>提升群眾精神能量</a:t>
            </a:r>
            <a:r>
              <a:t>)</a:t>
            </a:r>
          </a:p>
          <a:p>
            <a:pPr algn="l" defTabSz="1300480">
              <a:defRPr sz="5500">
                <a:solidFill>
                  <a:srgbClr val="0571A2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(</a:t>
            </a:r>
            <a:r>
              <a:t>滿足基本物質需求</a:t>
            </a:r>
            <a:r>
              <a:t>)</a:t>
            </a:r>
          </a:p>
        </p:txBody>
      </p:sp>
      <p:sp>
        <p:nvSpPr>
          <p:cNvPr id="204" name="Text Box 7"/>
          <p:cNvSpPr txBox="1"/>
          <p:nvPr/>
        </p:nvSpPr>
        <p:spPr>
          <a:xfrm>
            <a:off x="6390986" y="5330611"/>
            <a:ext cx="4811661" cy="2098549"/>
          </a:xfrm>
          <a:prstGeom prst="rect">
            <a:avLst/>
          </a:prstGeom>
          <a:ln w="12700">
            <a:solidFill>
              <a:srgbClr val="000000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>
            <a:spAutoFit/>
          </a:bodyPr>
          <a:lstStyle/>
          <a:p>
            <a:pPr defTabSz="1300480">
              <a:defRPr sz="5500">
                <a:solidFill>
                  <a:srgbClr val="0571A2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投資</a:t>
            </a:r>
          </a:p>
          <a:p>
            <a:pPr defTabSz="1300480">
              <a:defRPr sz="5500">
                <a:latin typeface="Arial"/>
                <a:ea typeface="Arial"/>
                <a:cs typeface="Arial"/>
                <a:sym typeface="Arial"/>
              </a:defRPr>
            </a:pPr>
            <a:r>
              <a:t>(</a:t>
            </a:r>
            <a:r>
              <a:rPr>
                <a:solidFill>
                  <a:srgbClr val="E55C73"/>
                </a:solidFill>
              </a:rPr>
              <a:t>金錢</a:t>
            </a:r>
            <a:r>
              <a:t>能量增長</a:t>
            </a:r>
            <a:r>
              <a:t>)</a:t>
            </a:r>
          </a:p>
        </p:txBody>
      </p:sp>
      <p:sp>
        <p:nvSpPr>
          <p:cNvPr id="205" name="Line 8"/>
          <p:cNvSpPr/>
          <p:nvPr/>
        </p:nvSpPr>
        <p:spPr>
          <a:xfrm>
            <a:off x="17077897" y="4178393"/>
            <a:ext cx="1014927" cy="1014927"/>
          </a:xfrm>
          <a:prstGeom prst="line">
            <a:avLst/>
          </a:prstGeom>
          <a:ln w="88900">
            <a:solidFill>
              <a:srgbClr val="4ED3AF"/>
            </a:solidFill>
            <a:tailEnd type="triangle"/>
          </a:ln>
        </p:spPr>
        <p:txBody>
          <a:bodyPr lIns="65023" tIns="65023" rIns="65023" bIns="65023"/>
          <a:lstStyle/>
          <a:p>
            <a:pPr algn="l" defTabSz="1300480">
              <a:defRPr b="0" sz="24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06" name="Line 9"/>
          <p:cNvSpPr/>
          <p:nvPr/>
        </p:nvSpPr>
        <p:spPr>
          <a:xfrm flipH="1">
            <a:off x="15866252" y="8627800"/>
            <a:ext cx="1191185" cy="1703916"/>
          </a:xfrm>
          <a:prstGeom prst="line">
            <a:avLst/>
          </a:prstGeom>
          <a:ln w="88900">
            <a:solidFill>
              <a:srgbClr val="4ED3AF"/>
            </a:solidFill>
            <a:tailEnd type="triangle"/>
          </a:ln>
        </p:spPr>
        <p:txBody>
          <a:bodyPr lIns="65023" tIns="65023" rIns="65023" bIns="65023"/>
          <a:lstStyle/>
          <a:p>
            <a:pPr algn="l" defTabSz="1300480">
              <a:defRPr b="0" sz="24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07" name="Line 10"/>
          <p:cNvSpPr/>
          <p:nvPr/>
        </p:nvSpPr>
        <p:spPr>
          <a:xfrm flipH="1" flipV="1">
            <a:off x="10065123" y="7660037"/>
            <a:ext cx="1571188" cy="2645740"/>
          </a:xfrm>
          <a:prstGeom prst="line">
            <a:avLst/>
          </a:prstGeom>
          <a:ln w="88900">
            <a:solidFill>
              <a:srgbClr val="4ED3AF"/>
            </a:solidFill>
            <a:tailEnd type="triangle"/>
          </a:ln>
        </p:spPr>
        <p:txBody>
          <a:bodyPr lIns="65023" tIns="65023" rIns="65023" bIns="65023"/>
          <a:lstStyle/>
          <a:p>
            <a:pPr algn="l" defTabSz="1300480">
              <a:defRPr b="0" sz="24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08" name="Line 11"/>
          <p:cNvSpPr/>
          <p:nvPr/>
        </p:nvSpPr>
        <p:spPr>
          <a:xfrm flipV="1">
            <a:off x="9157550" y="4236058"/>
            <a:ext cx="1433689" cy="819574"/>
          </a:xfrm>
          <a:prstGeom prst="line">
            <a:avLst/>
          </a:prstGeom>
          <a:ln w="88900">
            <a:solidFill>
              <a:srgbClr val="4ED3AF"/>
            </a:solidFill>
            <a:tailEnd type="triangle"/>
          </a:ln>
        </p:spPr>
        <p:txBody>
          <a:bodyPr lIns="65023" tIns="65023" rIns="65023" bIns="65023"/>
          <a:lstStyle/>
          <a:p>
            <a:pPr algn="l" defTabSz="1300480">
              <a:defRPr b="0" sz="24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09" name="Text Box 13"/>
          <p:cNvSpPr txBox="1"/>
          <p:nvPr/>
        </p:nvSpPr>
        <p:spPr>
          <a:xfrm>
            <a:off x="2709700" y="11460451"/>
            <a:ext cx="2949449" cy="1120649"/>
          </a:xfrm>
          <a:prstGeom prst="rect">
            <a:avLst/>
          </a:prstGeom>
          <a:ln w="12700">
            <a:solidFill>
              <a:srgbClr val="000000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>
            <a:spAutoFit/>
          </a:bodyPr>
          <a:lstStyle>
            <a:lvl1pPr algn="l" defTabSz="1300480">
              <a:defRPr sz="5500">
                <a:solidFill>
                  <a:srgbClr val="E55C7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工作賺錢</a:t>
            </a:r>
          </a:p>
        </p:txBody>
      </p:sp>
      <p:sp>
        <p:nvSpPr>
          <p:cNvPr id="210" name="Text Box 14"/>
          <p:cNvSpPr txBox="1"/>
          <p:nvPr/>
        </p:nvSpPr>
        <p:spPr>
          <a:xfrm>
            <a:off x="4810587" y="8022136"/>
            <a:ext cx="4346449" cy="2098549"/>
          </a:xfrm>
          <a:prstGeom prst="rect">
            <a:avLst/>
          </a:prstGeom>
          <a:ln w="12700">
            <a:solidFill>
              <a:srgbClr val="000000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>
            <a:spAutoFit/>
          </a:bodyPr>
          <a:lstStyle/>
          <a:p>
            <a:pPr algn="l" defTabSz="1300480">
              <a:defRPr sz="5500">
                <a:latin typeface="Arial"/>
                <a:ea typeface="Arial"/>
                <a:cs typeface="Arial"/>
                <a:sym typeface="Arial"/>
              </a:defRPr>
            </a:pPr>
            <a:r>
              <a:t>努力省</a:t>
            </a:r>
            <a:r>
              <a:rPr>
                <a:solidFill>
                  <a:srgbClr val="E55C73"/>
                </a:solidFill>
              </a:rPr>
              <a:t>錢</a:t>
            </a:r>
            <a:r>
              <a:t>存</a:t>
            </a:r>
            <a:r>
              <a:rPr>
                <a:solidFill>
                  <a:srgbClr val="E55C73"/>
                </a:solidFill>
              </a:rPr>
              <a:t>錢</a:t>
            </a:r>
            <a:endParaRPr>
              <a:solidFill>
                <a:srgbClr val="E55C73"/>
              </a:solidFill>
            </a:endParaRPr>
          </a:p>
          <a:p>
            <a:pPr algn="l" defTabSz="1300480">
              <a:defRPr sz="5500">
                <a:solidFill>
                  <a:srgbClr val="0571A2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(</a:t>
            </a:r>
            <a:r>
              <a:t>儲蓄</a:t>
            </a:r>
            <a:r>
              <a:t>)</a:t>
            </a:r>
          </a:p>
        </p:txBody>
      </p:sp>
      <p:sp>
        <p:nvSpPr>
          <p:cNvPr id="211" name="Line 15"/>
          <p:cNvSpPr/>
          <p:nvPr/>
        </p:nvSpPr>
        <p:spPr>
          <a:xfrm flipV="1">
            <a:off x="5083268" y="10407734"/>
            <a:ext cx="539960" cy="739455"/>
          </a:xfrm>
          <a:prstGeom prst="line">
            <a:avLst/>
          </a:prstGeom>
          <a:ln w="88900">
            <a:solidFill>
              <a:srgbClr val="4ED3AF"/>
            </a:solidFill>
            <a:tailEnd type="triangle"/>
          </a:ln>
        </p:spPr>
        <p:txBody>
          <a:bodyPr lIns="65023" tIns="65023" rIns="65023" bIns="65023"/>
          <a:lstStyle/>
          <a:p>
            <a:pPr algn="l" defTabSz="1300480">
              <a:defRPr b="0" sz="24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12" name="Line 16"/>
          <p:cNvSpPr/>
          <p:nvPr/>
        </p:nvSpPr>
        <p:spPr>
          <a:xfrm flipV="1">
            <a:off x="7088326" y="7419116"/>
            <a:ext cx="517858" cy="517859"/>
          </a:xfrm>
          <a:prstGeom prst="line">
            <a:avLst/>
          </a:prstGeom>
          <a:ln w="88900">
            <a:solidFill>
              <a:srgbClr val="4ED3AF"/>
            </a:solidFill>
            <a:tailEnd type="triangle"/>
          </a:ln>
        </p:spPr>
        <p:txBody>
          <a:bodyPr lIns="65023" tIns="65023" rIns="65023" bIns="65023"/>
          <a:lstStyle/>
          <a:p>
            <a:pPr algn="l" defTabSz="1300480">
              <a:defRPr b="0" sz="24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13" name="Rectangle 21"/>
          <p:cNvSpPr txBox="1"/>
          <p:nvPr/>
        </p:nvSpPr>
        <p:spPr>
          <a:xfrm>
            <a:off x="1932639" y="2946571"/>
            <a:ext cx="2962149" cy="4041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/>
          <a:p>
            <a:pPr defTabSz="1300480">
              <a:defRPr sz="5500">
                <a:solidFill>
                  <a:srgbClr val="80008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超越</a:t>
            </a:r>
          </a:p>
          <a:p>
            <a:pPr defTabSz="1300480">
              <a:defRPr sz="5500">
                <a:latin typeface="Arial"/>
                <a:ea typeface="Arial"/>
                <a:cs typeface="Arial"/>
                <a:sym typeface="Arial"/>
              </a:defRPr>
            </a:pPr>
            <a:r>
              <a:t>老鼠籠</a:t>
            </a:r>
            <a:endParaRPr>
              <a:solidFill>
                <a:srgbClr val="800080"/>
              </a:solidFill>
            </a:endParaRPr>
          </a:p>
          <a:p>
            <a:pPr defTabSz="1300480">
              <a:defRPr sz="5500">
                <a:solidFill>
                  <a:srgbClr val="80008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的</a:t>
            </a:r>
          </a:p>
          <a:p>
            <a:pPr defTabSz="1300480">
              <a:defRPr sz="5500">
                <a:solidFill>
                  <a:srgbClr val="80008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開始</a:t>
            </a:r>
          </a:p>
        </p:txBody>
      </p:sp>
      <p:sp>
        <p:nvSpPr>
          <p:cNvPr id="214" name="Line 22"/>
          <p:cNvSpPr/>
          <p:nvPr/>
        </p:nvSpPr>
        <p:spPr>
          <a:xfrm>
            <a:off x="4338084" y="7241611"/>
            <a:ext cx="556704" cy="556705"/>
          </a:xfrm>
          <a:prstGeom prst="line">
            <a:avLst/>
          </a:prstGeom>
          <a:ln w="88900">
            <a:solidFill>
              <a:srgbClr val="4ED3AF"/>
            </a:solidFill>
            <a:tailEnd type="triangle"/>
          </a:ln>
        </p:spPr>
        <p:txBody>
          <a:bodyPr lIns="65023" tIns="65023" rIns="65023" bIns="65023"/>
          <a:lstStyle/>
          <a:p>
            <a:pPr algn="l" defTabSz="1300480">
              <a:defRPr b="0" sz="24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15" name="矩形"/>
          <p:cNvSpPr/>
          <p:nvPr/>
        </p:nvSpPr>
        <p:spPr>
          <a:xfrm>
            <a:off x="8394830" y="398107"/>
            <a:ext cx="7370069" cy="1685217"/>
          </a:xfrm>
          <a:prstGeom prst="rect">
            <a:avLst/>
          </a:prstGeom>
          <a:solidFill>
            <a:srgbClr val="4ED3A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16" name="Rectangle 2"/>
          <p:cNvSpPr txBox="1"/>
          <p:nvPr>
            <p:ph type="title" idx="4294967295"/>
          </p:nvPr>
        </p:nvSpPr>
        <p:spPr>
          <a:xfrm>
            <a:off x="1689100" y="93055"/>
            <a:ext cx="21005800" cy="2286001"/>
          </a:xfrm>
          <a:prstGeom prst="rect">
            <a:avLst/>
          </a:prstGeom>
        </p:spPr>
        <p:txBody>
          <a:bodyPr lIns="65023" tIns="65023" rIns="65023" bIns="65023"/>
          <a:lstStyle>
            <a:lvl1pPr defTabSz="1828800">
              <a:defRPr b="1" sz="10000">
                <a:solidFill>
                  <a:srgbClr val="0571A2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致富的鑰匙  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4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Class="entr" nodeType="afterEffect" presetSubtype="4" presetID="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Class="entr" nodeType="afterEffect" presetSubtype="4" presetID="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Class="entr" nodeType="afterEffect" presetSubtype="4" presetID="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Class="entr" nodeType="clickEffect" presetSubtype="4" presetID="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Class="entr" nodeType="afterEffect" presetSubtype="4" presetID="2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clickEffect" presetSubtype="4" presetID="2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Class="entr" nodeType="afterEffect" presetSubtype="4" presetID="2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Class="entr" nodeType="clickEffect" presetSubtype="4" presetID="2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Class="entr" nodeType="afterEffect" presetSubtype="4" presetID="2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Class="entr" nodeType="clickEffect" presetSubtype="4" presetID="2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Class="entr" nodeType="afterEffect" presetSubtype="4" presetID="2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1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Class="entr" nodeType="afterEffect" presetSubtype="4" presetID="2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6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12" grpId="7"/>
      <p:bldP build="whole" bldLvl="1" animBg="1" rev="0" advAuto="0" spid="202" grpId="12"/>
      <p:bldP build="whole" bldLvl="1" animBg="1" rev="0" advAuto="0" spid="205" grpId="11"/>
      <p:bldP build="whole" bldLvl="1" animBg="1" rev="0" advAuto="0" spid="207" grpId="14"/>
      <p:bldP build="whole" bldLvl="1" animBg="1" rev="0" advAuto="0" spid="206" grpId="13"/>
      <p:bldP build="whole" bldLvl="1" animBg="1" rev="0" advAuto="0" spid="203" grpId="10"/>
      <p:bldP build="whole" bldLvl="1" animBg="1" rev="0" advAuto="0" spid="204" grpId="6"/>
      <p:bldP build="whole" bldLvl="1" animBg="1" rev="0" advAuto="0" spid="210" grpId="2"/>
      <p:bldP build="whole" bldLvl="1" animBg="1" rev="0" advAuto="0" spid="208" grpId="9"/>
      <p:bldP build="whole" bldLvl="1" animBg="1" rev="0" advAuto="0" spid="214" grpId="5"/>
      <p:bldP build="whole" bldLvl="1" animBg="1" rev="0" advAuto="0" spid="211" grpId="3"/>
      <p:bldP build="whole" bldLvl="1" animBg="1" rev="0" advAuto="0" spid="213" grpId="4"/>
      <p:bldP build="whole" bldLvl="1" animBg="1" rev="0" advAuto="0" spid="201" grpId="8"/>
      <p:bldP build="whole" bldLvl="1" animBg="1" rev="0" advAuto="0" spid="209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懂富有與錢的意義！…"/>
          <p:cNvSpPr txBox="1"/>
          <p:nvPr>
            <p:ph type="body" idx="1"/>
          </p:nvPr>
        </p:nvSpPr>
        <p:spPr>
          <a:xfrm>
            <a:off x="1689100" y="1090590"/>
            <a:ext cx="21005800" cy="10690088"/>
          </a:xfrm>
          <a:prstGeom prst="rect">
            <a:avLst/>
          </a:prstGeom>
        </p:spPr>
        <p:txBody>
          <a:bodyPr/>
          <a:lstStyle/>
          <a:p>
            <a:pPr marL="578643" indent="-578643" defTabSz="668655">
              <a:defRPr sz="6399"/>
            </a:pPr>
            <a:r>
              <a:t>懂富有與錢的意義！</a:t>
            </a:r>
          </a:p>
          <a:p>
            <a:pPr marL="578643" indent="-578643" defTabSz="668655">
              <a:defRPr sz="6399"/>
            </a:pPr>
          </a:p>
          <a:p>
            <a:pPr marL="578643" indent="-578643" defTabSz="668655">
              <a:defRPr sz="6399"/>
            </a:pPr>
            <a:r>
              <a:t>我們最終有幾百億，每年用個一億，一點都不奢侈！</a:t>
            </a:r>
          </a:p>
          <a:p>
            <a:pPr marL="578643" indent="-578643" defTabSz="668655">
              <a:defRPr sz="6399"/>
            </a:pPr>
          </a:p>
          <a:p>
            <a:pPr marL="578643" indent="-578643" defTabSz="668655">
              <a:defRPr sz="6399"/>
            </a:pPr>
            <a:r>
              <a:t>最終人離開錢只是繼承者的遺產，對離開的人是垃圾，為何不現在將垃圾換親情，換更棒的關係，換更好的學習！</a:t>
            </a:r>
          </a:p>
          <a:p>
            <a:pPr marL="578643" indent="-578643" defTabSz="668655">
              <a:defRPr sz="6399"/>
            </a:pPr>
          </a:p>
          <a:p>
            <a:pPr marL="578643" indent="-578643" defTabSz="668655">
              <a:defRPr sz="6399"/>
            </a:pPr>
            <a:r>
              <a:t>錢就是要這樣花，花，花！『富有是天賦！』太高興花錢了！垃圾（錢）換提昇、健康、親情、關係、致富資產！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在 YouTube 上觀看「CLEC投資理財頻道」…"/>
          <p:cNvSpPr txBox="1"/>
          <p:nvPr>
            <p:ph type="body" sz="quarter" idx="1"/>
          </p:nvPr>
        </p:nvSpPr>
        <p:spPr>
          <a:xfrm>
            <a:off x="1689100" y="145585"/>
            <a:ext cx="21005800" cy="2098819"/>
          </a:xfrm>
          <a:prstGeom prst="rect">
            <a:avLst/>
          </a:prstGeom>
        </p:spPr>
        <p:txBody>
          <a:bodyPr/>
          <a:lstStyle/>
          <a:p>
            <a:pPr marL="535781" indent="-535781" defTabSz="619125">
              <a:defRPr sz="5925"/>
            </a:pPr>
            <a:r>
              <a:t>在 YouTube 上觀看「CLEC投資理財頻道」</a:t>
            </a:r>
          </a:p>
          <a:p>
            <a:pPr marL="535781" indent="-535781" defTabSz="619125">
              <a:defRPr sz="5925"/>
            </a:pPr>
            <a:r>
              <a:t>https://youtube.com/@clec168?si=1kL2soMCa1RsDhef</a:t>
            </a:r>
          </a:p>
        </p:txBody>
      </p:sp>
      <p:pic>
        <p:nvPicPr>
          <p:cNvPr id="221" name="IMG_2079.jpeg" descr="IMG_2079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44718" y="2425700"/>
            <a:ext cx="14294564" cy="96682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YouTube留言區有我的置頂留言，提供講義下載和相關連結資訊。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algn="ctr">
              <a:defRPr b="0"/>
            </a:pPr>
            <a:r>
              <a:t>YouTube留言區有我的置頂留言，提供講義下載和相關連結資訊。</a:t>
            </a:r>
          </a:p>
          <a:p>
            <a:pPr algn="ctr">
              <a:defRPr b="0"/>
            </a:pPr>
          </a:p>
        </p:txBody>
      </p:sp>
      <p:pic>
        <p:nvPicPr>
          <p:cNvPr id="224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3710" t="16863" r="10341" b="0"/>
          <a:stretch>
            <a:fillRect/>
          </a:stretch>
        </p:blipFill>
        <p:spPr>
          <a:xfrm>
            <a:off x="1360884" y="7107340"/>
            <a:ext cx="21662420" cy="38122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訂閱、留言、按👍、轉發分享…"/>
          <p:cNvSpPr txBox="1"/>
          <p:nvPr>
            <p:ph type="title"/>
          </p:nvPr>
        </p:nvSpPr>
        <p:spPr>
          <a:xfrm>
            <a:off x="480807" y="1455216"/>
            <a:ext cx="20806526" cy="9524197"/>
          </a:xfrm>
          <a:prstGeom prst="rect">
            <a:avLst/>
          </a:prstGeom>
        </p:spPr>
        <p:txBody>
          <a:bodyPr lIns="71437" tIns="71437" rIns="71437" bIns="71437"/>
          <a:lstStyle/>
          <a:p>
            <a:pPr defTabSz="1160859">
              <a:lnSpc>
                <a:spcPct val="80000"/>
              </a:lnSpc>
              <a:defRPr spc="-77" sz="7700">
                <a:solidFill>
                  <a:srgbClr val="056FA0"/>
                </a:solidFill>
                <a:latin typeface="Canela Bold"/>
                <a:ea typeface="Canela Bold"/>
                <a:cs typeface="Canela Bold"/>
                <a:sym typeface="Canela Bold"/>
              </a:defRPr>
            </a:pPr>
            <a:r>
              <a:t>訂閱、留言、按👍、轉發分享</a:t>
            </a:r>
          </a:p>
          <a:p>
            <a:pPr defTabSz="1160859">
              <a:lnSpc>
                <a:spcPct val="80000"/>
              </a:lnSpc>
              <a:defRPr spc="-77" sz="7700">
                <a:solidFill>
                  <a:srgbClr val="056FA0"/>
                </a:solidFill>
                <a:latin typeface="Canela Bold"/>
                <a:ea typeface="Canela Bold"/>
                <a:cs typeface="Canela Bold"/>
                <a:sym typeface="Canela Bold"/>
              </a:defRPr>
            </a:pPr>
            <a:r>
              <a:t>Apple Podcast 記得給五顆 ⭐️</a:t>
            </a:r>
          </a:p>
          <a:p>
            <a:pPr defTabSz="1160859">
              <a:lnSpc>
                <a:spcPct val="80000"/>
              </a:lnSpc>
              <a:defRPr spc="-77" sz="7700">
                <a:solidFill>
                  <a:srgbClr val="056FA0"/>
                </a:solidFill>
                <a:latin typeface="Canela Bold"/>
                <a:ea typeface="Canela Bold"/>
                <a:cs typeface="Canela Bold"/>
                <a:sym typeface="Canela Bold"/>
              </a:defRPr>
            </a:pPr>
            <a:r>
              <a:t>訂閱才能收到市場即時訊息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我們在 YouTube 留言區有置頂留言，可以下載講義，和其他相關連接資訊。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我們在 YouTube 留言區有置頂留言，可以下載講義，和其他相關連接資訊。</a:t>
            </a:r>
          </a:p>
          <a:p>
            <a:pPr/>
          </a:p>
          <a:p>
            <a:pPr/>
            <a:r>
              <a:t>或寫email 給我</a:t>
            </a:r>
          </a:p>
          <a:p>
            <a:pPr/>
            <a:r>
              <a:rPr u="sng">
                <a:hlinkClick r:id="rId2" invalidUrl="" action="" tgtFrame="" tooltip="" history="1" highlightClick="0" endSnd="0"/>
              </a:rPr>
              <a:t>chenismoney@gmail.com</a:t>
            </a:r>
          </a:p>
          <a:p>
            <a:pPr/>
            <a:r>
              <a:t>clec.hq.director@gmail.com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