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invesco.com/qqq-etf/en/about.html" TargetMode="Externa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henismoney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00695 2026年 投資第一堂課…"/>
          <p:cNvSpPr txBox="1"/>
          <p:nvPr>
            <p:ph type="body" sz="half" idx="1"/>
          </p:nvPr>
        </p:nvSpPr>
        <p:spPr>
          <a:xfrm>
            <a:off x="4215982" y="3623554"/>
            <a:ext cx="15952036" cy="8026720"/>
          </a:xfrm>
          <a:prstGeom prst="rect">
            <a:avLst/>
          </a:prstGeom>
        </p:spPr>
        <p:txBody>
          <a:bodyPr anchor="t"/>
          <a:lstStyle/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00695 2026年 投資第一堂課</a:t>
            </a:r>
          </a:p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『價值十億元的投資講座』</a:t>
            </a:r>
          </a:p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第二章   〖長期投資正確標的〗</a:t>
            </a:r>
          </a:p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2026年5月6日</a:t>
            </a:r>
          </a:p>
        </p:txBody>
      </p:sp>
      <p:sp>
        <p:nvSpPr>
          <p:cNvPr id="168" name="CLEC 投資理財頻道"/>
          <p:cNvSpPr txBox="1"/>
          <p:nvPr/>
        </p:nvSpPr>
        <p:spPr>
          <a:xfrm>
            <a:off x="4843757" y="11706142"/>
            <a:ext cx="14119786" cy="1311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CLEC 投資理財頻道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第二章…"/>
          <p:cNvSpPr txBox="1"/>
          <p:nvPr>
            <p:ph type="body" idx="1"/>
          </p:nvPr>
        </p:nvSpPr>
        <p:spPr>
          <a:xfrm>
            <a:off x="1689100" y="1090590"/>
            <a:ext cx="21005800" cy="11119888"/>
          </a:xfrm>
          <a:prstGeom prst="rect">
            <a:avLst/>
          </a:prstGeom>
        </p:spPr>
        <p:txBody>
          <a:bodyPr/>
          <a:lstStyle/>
          <a:p>
            <a:pPr marL="0" indent="0" algn="ctr" defTabSz="553084">
              <a:buSzTx/>
              <a:buNone/>
              <a:defRPr sz="5293"/>
            </a:pPr>
            <a:r>
              <a:t>第二章</a:t>
            </a:r>
          </a:p>
          <a:p>
            <a:pPr marL="0" indent="0" algn="ctr" defTabSz="553084">
              <a:buSzTx/>
              <a:buNone/>
              <a:defRPr sz="5293"/>
            </a:pPr>
            <a:r>
              <a:t>投資最重要的事：選對標的</a:t>
            </a:r>
          </a:p>
          <a:p>
            <a:pPr marL="0" indent="0" algn="ctr" defTabSz="553084">
              <a:buSzTx/>
              <a:buNone/>
              <a:defRPr sz="5293"/>
            </a:pPr>
          </a:p>
          <a:p>
            <a:pPr marL="0" indent="0" algn="ctr" defTabSz="553084">
              <a:buSzTx/>
              <a:buNone/>
              <a:defRPr sz="5293"/>
            </a:pPr>
            <a:r>
              <a:t>錯誤的方向，永遠無法抵達目的！</a:t>
            </a:r>
          </a:p>
          <a:p>
            <a:pPr marL="0" indent="0" algn="ctr" defTabSz="553084">
              <a:buSzTx/>
              <a:buNone/>
              <a:defRPr sz="5293"/>
            </a:pPr>
          </a:p>
          <a:p>
            <a:pPr marL="0" indent="0" algn="ctr" defTabSz="553084">
              <a:buSzTx/>
              <a:buNone/>
              <a:defRPr sz="5293"/>
            </a:pPr>
            <a:r>
              <a:t>投資一定選擇廣基型的指數基金！</a:t>
            </a:r>
          </a:p>
          <a:p>
            <a:pPr marL="0" indent="0" algn="ctr" defTabSz="553084">
              <a:buSzTx/>
              <a:buNone/>
              <a:defRPr sz="5293"/>
            </a:pPr>
          </a:p>
          <a:p>
            <a:pPr marL="0" indent="0" algn="ctr" defTabSz="553084">
              <a:buSzTx/>
              <a:buNone/>
              <a:defRPr sz="5293"/>
            </a:pPr>
            <a:r>
              <a:t>還要選對市場，美國是目前不會錯的市場！</a:t>
            </a:r>
          </a:p>
          <a:p>
            <a:pPr marL="0" indent="0" algn="ctr" defTabSz="553084">
              <a:buSzTx/>
              <a:buNone/>
              <a:defRPr sz="5293"/>
            </a:pPr>
          </a:p>
          <a:p>
            <a:pPr marL="0" indent="0" algn="ctr" defTabSz="553084">
              <a:buSzTx/>
              <a:buNone/>
              <a:defRPr sz="5293"/>
            </a:pPr>
            <a:r>
              <a:t>不可以投資長期債卷，不可以投資公司債，不可以投資任何債。</a:t>
            </a:r>
          </a:p>
          <a:p>
            <a:pPr marL="0" indent="0" algn="ctr" defTabSz="553084">
              <a:buSzTx/>
              <a:buNone/>
              <a:defRPr sz="5293"/>
            </a:pPr>
          </a:p>
          <a:p>
            <a:pPr marL="0" indent="0" algn="ctr" defTabSz="553084">
              <a:buSzTx/>
              <a:buNone/>
              <a:defRPr sz="5293"/>
            </a:pPr>
            <a:r>
              <a:t>現金停放是短於一年以內的國債（BOXX ; 00865B )和貨幣市場基金！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73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9423026"/>
          </a:xfrm>
          <a:prstGeom prst="rect">
            <a:avLst/>
          </a:prstGeom>
        </p:spPr>
        <p:txBody>
          <a:bodyPr/>
          <a:lstStyle/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我們影片及相關內容僅供教育目的，無營利行為。我們沒有任何討論群組或社团，如果有人邀请您加入，請小心詐騙。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廣基型的指數基金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635634">
              <a:buSzTx/>
              <a:buNone/>
              <a:defRPr sz="6083"/>
            </a:pPr>
            <a:r>
              <a:t>廣基型的指數基金！</a:t>
            </a:r>
          </a:p>
          <a:p>
            <a:pPr marL="550068" indent="-550068" defTabSz="635634">
              <a:defRPr sz="6083"/>
            </a:pPr>
            <a:r>
              <a:t>被動型基金，能更表彰市場的市值加權指數基金！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美國的 QQQ(台灣的 00662 )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少量台灣的 0050 (台灣搭上AI 供應鏈列車，雖然不知可以好幾年，但這一段景氣應該是可以的。）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其餘的不建議，不建議 VT SPY VOO …..這些會讓你變窮！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為何選美國…"/>
          <p:cNvSpPr txBox="1"/>
          <p:nvPr>
            <p:ph type="body" idx="1"/>
          </p:nvPr>
        </p:nvSpPr>
        <p:spPr>
          <a:xfrm>
            <a:off x="1689100" y="1090590"/>
            <a:ext cx="21005800" cy="11312933"/>
          </a:xfrm>
          <a:prstGeom prst="rect">
            <a:avLst/>
          </a:prstGeom>
        </p:spPr>
        <p:txBody>
          <a:bodyPr/>
          <a:lstStyle/>
          <a:p>
            <a:pPr marL="0" indent="0" algn="ctr" defTabSz="437514">
              <a:buSzTx/>
              <a:buNone/>
              <a:defRPr sz="6094"/>
            </a:pPr>
            <a:r>
              <a:t>為何選美國</a:t>
            </a:r>
          </a:p>
          <a:p>
            <a:pPr marL="378618" indent="-378618" defTabSz="437514">
              <a:defRPr sz="4187"/>
            </a:pPr>
            <a:r>
              <a:t>全世界每個國家都都有自己的角色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全世界的供應鏈從原物料石油礦產到達加工到達生產製造，接下來才是產品外銷最後變成品牌銷售。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美國是品牌銷售與產品創新。這是附加價值還有毛利率淨利率跟資源最有效的地位。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台灣韓國中國主要是做產品製造與外銷。只能出賣國人的勞力跟物資還有污染環境。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再來是第三世界的原物料與礦產。很少有附加價值。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這就像一個火車，美國是火車頭，其他的車廂不可能速度超過車頭，如果全世界這列火車火車車尾的速度超過火車車頭，這個火車必定是會翻車，所以其他車廂再怎麼快都不可能長期快過美國這個火車頭。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美國納斯達克100指數基金"/>
          <p:cNvSpPr txBox="1"/>
          <p:nvPr>
            <p:ph type="body" sz="quarter" idx="1"/>
          </p:nvPr>
        </p:nvSpPr>
        <p:spPr>
          <a:xfrm>
            <a:off x="1689100" y="-204541"/>
            <a:ext cx="21005800" cy="177889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</a:lstStyle>
          <a:p>
            <a:pPr/>
            <a:r>
              <a:t>美國納斯達克100指數基金</a:t>
            </a:r>
          </a:p>
        </p:txBody>
      </p:sp>
      <p:pic>
        <p:nvPicPr>
          <p:cNvPr id="180" name="IMG_2090.png" descr="IMG_2090.png"/>
          <p:cNvPicPr>
            <a:picLocks noChangeAspect="1"/>
          </p:cNvPicPr>
          <p:nvPr/>
        </p:nvPicPr>
        <p:blipFill>
          <a:blip r:embed="rId2">
            <a:extLst/>
          </a:blip>
          <a:srcRect l="0" t="17268" r="0" b="9563"/>
          <a:stretch>
            <a:fillRect/>
          </a:stretch>
        </p:blipFill>
        <p:spPr>
          <a:xfrm>
            <a:off x="1989782" y="1411933"/>
            <a:ext cx="19453899" cy="106754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Holdings &amp; Sector Allocations of Invesco QQQ | Invesco US…"/>
          <p:cNvSpPr txBox="1"/>
          <p:nvPr>
            <p:ph type="body" sz="quarter" idx="1"/>
          </p:nvPr>
        </p:nvSpPr>
        <p:spPr>
          <a:xfrm>
            <a:off x="1689100" y="173683"/>
            <a:ext cx="21005800" cy="1778896"/>
          </a:xfrm>
          <a:prstGeom prst="rect">
            <a:avLst/>
          </a:prstGeom>
        </p:spPr>
        <p:txBody>
          <a:bodyPr/>
          <a:lstStyle/>
          <a:p>
            <a:pPr marL="0" indent="0" algn="ctr" defTabSz="561340">
              <a:buSzTx/>
              <a:buNone/>
              <a:defRPr sz="5372"/>
            </a:pPr>
            <a:r>
              <a:t>Holdings &amp; Sector Allocations of Invesco QQQ | Invesco US</a:t>
            </a:r>
          </a:p>
          <a:p>
            <a:pPr marL="0" indent="0" algn="ctr" defTabSz="561340">
              <a:buSzTx/>
              <a:buNone/>
              <a:defRPr sz="5372"/>
            </a:pPr>
            <a:r>
              <a:rPr u="sng">
                <a:hlinkClick r:id="rId2" invalidUrl="" action="" tgtFrame="" tooltip="" history="1" highlightClick="0" endSnd="0"/>
              </a:rPr>
              <a:t>https://www.invesco.com/qqq-etf/en/about.html</a:t>
            </a:r>
          </a:p>
        </p:txBody>
      </p:sp>
      <p:pic>
        <p:nvPicPr>
          <p:cNvPr id="183" name="IMG_2091.png" descr="IMG_209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1412" y="1886967"/>
            <a:ext cx="7456549" cy="99420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G_2092.png" descr="IMG_209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46546" y="1943100"/>
            <a:ext cx="13392766" cy="10044574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年化報酬21%"/>
          <p:cNvSpPr txBox="1"/>
          <p:nvPr/>
        </p:nvSpPr>
        <p:spPr>
          <a:xfrm>
            <a:off x="4237750" y="6224450"/>
            <a:ext cx="21005801" cy="1778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7900">
                <a:solidFill>
                  <a:srgbClr val="0571A2"/>
                </a:solidFill>
              </a:defRPr>
            </a:lvl1pPr>
          </a:lstStyle>
          <a:p>
            <a:pPr/>
            <a:r>
              <a:t>年化報酬21%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這就是美國全市場的SPY，雖然還不錯，但是和QQQ比起來投資這樣的回報率少一倍，會變窮。其他的 VT更糟糕！"/>
          <p:cNvSpPr txBox="1"/>
          <p:nvPr>
            <p:ph type="body" sz="quarter" idx="1"/>
          </p:nvPr>
        </p:nvSpPr>
        <p:spPr>
          <a:xfrm>
            <a:off x="1689100" y="173683"/>
            <a:ext cx="21005800" cy="2408900"/>
          </a:xfrm>
          <a:prstGeom prst="rect">
            <a:avLst/>
          </a:prstGeom>
        </p:spPr>
        <p:txBody>
          <a:bodyPr/>
          <a:lstStyle>
            <a:lvl1pPr marL="0" indent="0" algn="ctr" defTabSz="668655">
              <a:buSzTx/>
              <a:buNone/>
              <a:defRPr sz="6399"/>
            </a:lvl1pPr>
          </a:lstStyle>
          <a:p>
            <a:pPr/>
            <a:r>
              <a:t>這就是美國全市場的SPY，雖然還不錯，但是和QQQ比起來投資這樣的回報率少一倍，會變窮。其他的 VT更糟糕！</a:t>
            </a:r>
          </a:p>
        </p:txBody>
      </p:sp>
      <p:pic>
        <p:nvPicPr>
          <p:cNvPr id="188" name="IMG_2093.png" descr="IMG_209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01073" y="2587421"/>
            <a:ext cx="12781854" cy="958639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年化報酬9.4%"/>
          <p:cNvSpPr txBox="1"/>
          <p:nvPr/>
        </p:nvSpPr>
        <p:spPr>
          <a:xfrm>
            <a:off x="1116369" y="4984619"/>
            <a:ext cx="21005801" cy="1778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7900">
                <a:solidFill>
                  <a:srgbClr val="0571A2"/>
                </a:solidFill>
              </a:defRPr>
            </a:lvl1pPr>
          </a:lstStyle>
          <a:p>
            <a:pPr/>
            <a:r>
              <a:t>年化報酬9.4%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2005" y="830791"/>
            <a:ext cx="16880501" cy="1269238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矩形 4"/>
          <p:cNvSpPr/>
          <p:nvPr/>
        </p:nvSpPr>
        <p:spPr>
          <a:xfrm>
            <a:off x="4102224" y="2673341"/>
            <a:ext cx="10400063" cy="3175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/>
          <a:p>
            <a:pPr algn="l" defTabSz="1828800">
              <a:defRPr sz="3300">
                <a:latin typeface="Arial"/>
                <a:ea typeface="Arial"/>
                <a:cs typeface="Arial"/>
                <a:sym typeface="Arial"/>
              </a:defRPr>
            </a:pPr>
            <a:r>
              <a:t>2014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7.57 %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9.57%</a:t>
            </a:r>
          </a:p>
          <a:p>
            <a:pPr algn="l" defTabSz="1828800">
              <a:defRPr sz="3300">
                <a:latin typeface="Arial"/>
                <a:ea typeface="Arial"/>
                <a:cs typeface="Arial"/>
                <a:sym typeface="Arial"/>
              </a:defRPr>
            </a:pPr>
            <a:r>
              <a:t>2015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7.51 %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9.51%</a:t>
            </a:r>
          </a:p>
          <a:p>
            <a:pPr algn="l" defTabSz="1828800">
              <a:defRPr sz="3300">
                <a:latin typeface="Arial"/>
                <a:ea typeface="Arial"/>
                <a:cs typeface="Arial"/>
                <a:sym typeface="Arial"/>
              </a:defRPr>
            </a:pPr>
            <a:r>
              <a:t>2016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7.51 %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9.55%</a:t>
            </a:r>
          </a:p>
          <a:p>
            <a:pPr algn="l" defTabSz="1828800">
              <a:defRPr sz="3300">
                <a:latin typeface="Arial"/>
                <a:ea typeface="Arial"/>
                <a:cs typeface="Arial"/>
                <a:sym typeface="Arial"/>
              </a:defRPr>
            </a:pPr>
            <a:r>
              <a:t>2017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7.51 %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9.55%</a:t>
            </a:r>
          </a:p>
          <a:p>
            <a:pPr algn="l" defTabSz="1828800">
              <a:defRPr sz="3300">
                <a:latin typeface="Arial"/>
                <a:ea typeface="Arial"/>
                <a:cs typeface="Arial"/>
                <a:sym typeface="Arial"/>
              </a:defRPr>
            </a:pPr>
            <a:r>
              <a:t>2018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7.62 %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9.62%</a:t>
            </a:r>
          </a:p>
        </p:txBody>
      </p:sp>
      <p:sp>
        <p:nvSpPr>
          <p:cNvPr id="193" name="文字方塊 4"/>
          <p:cNvSpPr txBox="1"/>
          <p:nvPr/>
        </p:nvSpPr>
        <p:spPr>
          <a:xfrm>
            <a:off x="1459746" y="6497509"/>
            <a:ext cx="6258925" cy="216633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1828800"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1941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 </a:t>
            </a:r>
            <a:r>
              <a:t>SP500 9.2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點</a:t>
            </a:r>
          </a:p>
          <a:p>
            <a:pPr algn="l" defTabSz="1828800"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2020年12日 SP500=</a:t>
            </a:r>
            <a:r>
              <a:t> 4567</a:t>
            </a:r>
            <a:r>
              <a:t>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點</a:t>
            </a:r>
          </a:p>
          <a:p>
            <a:pPr algn="l" defTabSz="1828800"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t> 79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年漲 </a:t>
            </a:r>
            <a:r>
              <a:t>4567 / 9.2 = 496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倍</a:t>
            </a:r>
          </a:p>
          <a:p>
            <a:pPr algn="l" defTabSz="1828800">
              <a:defRPr sz="2700"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8.17%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10.17%</a:t>
            </a:r>
          </a:p>
        </p:txBody>
      </p:sp>
      <p:sp>
        <p:nvSpPr>
          <p:cNvPr id="194" name="直線單箭頭接點 7"/>
          <p:cNvSpPr/>
          <p:nvPr/>
        </p:nvSpPr>
        <p:spPr>
          <a:xfrm flipV="1">
            <a:off x="1279177" y="2977043"/>
            <a:ext cx="14899089" cy="9677455"/>
          </a:xfrm>
          <a:prstGeom prst="line">
            <a:avLst/>
          </a:prstGeom>
          <a:ln w="63500">
            <a:solidFill>
              <a:srgbClr val="E22400"/>
            </a:solidFill>
            <a:tailEnd type="triangle"/>
          </a:ln>
        </p:spPr>
        <p:txBody>
          <a:bodyPr tIns="91439" bIns="91439" anchor="ctr"/>
          <a:lstStyle/>
          <a:p>
            <a:pPr algn="l" defTabSz="1828800">
              <a:defRPr b="0" sz="32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5" name="文字方塊 4"/>
          <p:cNvSpPr txBox="1"/>
          <p:nvPr/>
        </p:nvSpPr>
        <p:spPr>
          <a:xfrm>
            <a:off x="9579823" y="8265844"/>
            <a:ext cx="6899812" cy="318431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/>
          <a:p>
            <a:pPr algn="l" defTabSz="1828800"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t>1941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 </a:t>
            </a:r>
            <a:r>
              <a:t>SP500 9.2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點</a:t>
            </a:r>
          </a:p>
          <a:p>
            <a:pPr algn="l" defTabSz="1828800"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t>2021年12日 SP500=</a:t>
            </a:r>
            <a:r>
              <a:t> 4766</a:t>
            </a:r>
            <a:r>
              <a:t>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點</a:t>
            </a:r>
          </a:p>
          <a:p>
            <a:pPr algn="l" defTabSz="1828800"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t> 80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年漲 </a:t>
            </a:r>
            <a:r>
              <a:t>4567 / 9.2 = 518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倍</a:t>
            </a:r>
          </a:p>
          <a:p>
            <a:pPr algn="l" defTabSz="1828800">
              <a:defRPr sz="3400"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年回報率  </a:t>
            </a:r>
            <a:r>
              <a:t>8.12% + 2%( </a:t>
            </a: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股利 </a:t>
            </a:r>
            <a:r>
              <a:t>) = 10.12%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G_5810.jpeg" descr="IMG_5810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493810" y="238104"/>
            <a:ext cx="19396195" cy="13029639"/>
          </a:xfrm>
          <a:prstGeom prst="rect">
            <a:avLst/>
          </a:prstGeom>
        </p:spPr>
      </p:pic>
      <p:sp>
        <p:nvSpPr>
          <p:cNvPr id="198" name="1950 到 2023 總共 73年…"/>
          <p:cNvSpPr txBox="1"/>
          <p:nvPr/>
        </p:nvSpPr>
        <p:spPr>
          <a:xfrm>
            <a:off x="6333930" y="3976296"/>
            <a:ext cx="8838693" cy="2990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1950 到 2023 總共 73年</a:t>
            </a:r>
          </a:p>
          <a:p>
            <a:pPr>
              <a:defRPr sz="4000"/>
            </a:pPr>
            <a:r>
              <a:t>指數從 21.8 到今天 4754.63 成長218.1</a:t>
            </a:r>
          </a:p>
          <a:p>
            <a:pPr>
              <a:defRPr sz="4000"/>
            </a:pPr>
            <a:r>
              <a:t>年化報酬 7.65%</a:t>
            </a:r>
          </a:p>
          <a:p>
            <a:pPr>
              <a:defRPr sz="4000"/>
            </a:pPr>
            <a:r>
              <a:t>加上股息差不多 9.65%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資本主義致富的鑰匙"/>
          <p:cNvSpPr txBox="1"/>
          <p:nvPr>
            <p:ph type="title"/>
          </p:nvPr>
        </p:nvSpPr>
        <p:spPr>
          <a:xfrm>
            <a:off x="1689100" y="111531"/>
            <a:ext cx="21005800" cy="2286001"/>
          </a:xfrm>
          <a:prstGeom prst="rect">
            <a:avLst/>
          </a:prstGeom>
        </p:spPr>
        <p:txBody>
          <a:bodyPr/>
          <a:lstStyle/>
          <a:p>
            <a:pPr/>
            <a:r>
              <a:t>資本主義致富的鑰匙</a:t>
            </a:r>
          </a:p>
        </p:txBody>
      </p:sp>
      <p:sp>
        <p:nvSpPr>
          <p:cNvPr id="201" name="長期投資 美國納斯達克一百指數基金。…"/>
          <p:cNvSpPr txBox="1"/>
          <p:nvPr>
            <p:ph type="body" idx="1"/>
          </p:nvPr>
        </p:nvSpPr>
        <p:spPr>
          <a:xfrm>
            <a:off x="1587724" y="2209800"/>
            <a:ext cx="20116409" cy="9296400"/>
          </a:xfrm>
          <a:prstGeom prst="rect">
            <a:avLst/>
          </a:prstGeom>
        </p:spPr>
        <p:txBody>
          <a:bodyPr/>
          <a:lstStyle/>
          <a:p>
            <a:pPr marL="0" indent="0" algn="ctr" defTabSz="726440">
              <a:spcBef>
                <a:spcPts val="5100"/>
              </a:spcBef>
              <a:buSzTx/>
              <a:buNone/>
              <a:defRPr b="1" sz="12760"/>
            </a:pPr>
            <a:r>
              <a:t>長期投資 美國納斯達克一百指數基金。</a:t>
            </a:r>
          </a:p>
          <a:p>
            <a:pPr marL="0" indent="0" algn="ctr" defTabSz="726440">
              <a:spcBef>
                <a:spcPts val="5100"/>
              </a:spcBef>
              <a:buSzTx/>
              <a:buNone/>
              <a:defRPr b="1" sz="8976"/>
            </a:pPr>
            <a:r>
              <a:t>（有錢就買，長期投資，打死不賣）</a:t>
            </a:r>
          </a:p>
          <a:p>
            <a:pPr marL="0" indent="0" algn="ctr" defTabSz="726440">
              <a:spcBef>
                <a:spcPts val="5100"/>
              </a:spcBef>
              <a:buSzTx/>
              <a:buNone/>
              <a:defRPr b="1" sz="8976"/>
            </a:pPr>
            <a:r>
              <a:t>（和地主永遠不賣地一樣的道理。）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G_0099.jpeg" descr="IMG_009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82370" y="82315"/>
            <a:ext cx="18619260" cy="13368261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美國指數年化報酬 8.941%"/>
          <p:cNvSpPr txBox="1"/>
          <p:nvPr/>
        </p:nvSpPr>
        <p:spPr>
          <a:xfrm>
            <a:off x="13773581" y="651885"/>
            <a:ext cx="777113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pPr/>
            <a:r>
              <a:t>美國指數年化報酬 8.941% </a:t>
            </a:r>
          </a:p>
        </p:txBody>
      </p:sp>
      <p:sp>
        <p:nvSpPr>
          <p:cNvPr id="205" name="債券年化報酬 5.36%"/>
          <p:cNvSpPr txBox="1"/>
          <p:nvPr/>
        </p:nvSpPr>
        <p:spPr>
          <a:xfrm>
            <a:off x="17148654" y="4222534"/>
            <a:ext cx="6148071" cy="990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pPr/>
            <a:r>
              <a:t>債券年化報酬 5.36% </a:t>
            </a:r>
          </a:p>
        </p:txBody>
      </p:sp>
      <p:sp>
        <p:nvSpPr>
          <p:cNvPr id="206" name="黃金年化報酬 2.124%%"/>
          <p:cNvSpPr txBox="1"/>
          <p:nvPr/>
        </p:nvSpPr>
        <p:spPr>
          <a:xfrm>
            <a:off x="17080356" y="7139217"/>
            <a:ext cx="7136131" cy="990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pPr/>
            <a:r>
              <a:t>黃金年化報酬 2.124%%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G_2098.png" descr="IMG_2098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4856" r="0" b="4856"/>
          <a:stretch>
            <a:fillRect/>
          </a:stretch>
        </p:blipFill>
        <p:spPr>
          <a:xfrm>
            <a:off x="2193640" y="133130"/>
            <a:ext cx="19996536" cy="1354070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G_2102.png" descr="IMG_2102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4856" r="0" b="4856"/>
          <a:stretch>
            <a:fillRect/>
          </a:stretch>
        </p:blipFill>
        <p:spPr>
          <a:xfrm>
            <a:off x="2295765" y="156891"/>
            <a:ext cx="19792286" cy="1340239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IMG_0008.jpeg" descr="IMG_0008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315" b="0"/>
          <a:stretch>
            <a:fillRect/>
          </a:stretch>
        </p:blipFill>
        <p:spPr>
          <a:xfrm>
            <a:off x="2960479" y="113048"/>
            <a:ext cx="14915317" cy="1331844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IMG_1866.jpeg" descr="IMG_1866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525744" y="-114991"/>
            <a:ext cx="17332328" cy="1365735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誰不可以投資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誰不可以投資？</a:t>
            </a:r>
          </a:p>
        </p:txBody>
      </p:sp>
      <p:sp>
        <p:nvSpPr>
          <p:cNvPr id="217" name="無法承受市場下跌的人，請離開市場不要進入股票市場。…"/>
          <p:cNvSpPr txBox="1"/>
          <p:nvPr>
            <p:ph type="body" idx="4294967295"/>
          </p:nvPr>
        </p:nvSpPr>
        <p:spPr>
          <a:xfrm>
            <a:off x="1270562" y="2209800"/>
            <a:ext cx="21005801" cy="9296400"/>
          </a:xfrm>
          <a:prstGeom prst="rect">
            <a:avLst/>
          </a:prstGeom>
        </p:spPr>
        <p:txBody>
          <a:bodyPr/>
          <a:lstStyle/>
          <a:p>
            <a:pPr>
              <a:defRPr b="1" sz="4800">
                <a:solidFill>
                  <a:srgbClr val="0571A2"/>
                </a:solidFill>
              </a:defRPr>
            </a:pPr>
            <a:r>
              <a:t>無法承受市場下跌的人，請離開市場不要進入股票市場。</a:t>
            </a:r>
          </a:p>
          <a:p>
            <a:pPr>
              <a:defRPr b="1" sz="4800">
                <a:solidFill>
                  <a:srgbClr val="0571A2"/>
                </a:solidFill>
              </a:defRPr>
            </a:pPr>
            <a:r>
              <a:t>短期需要用的資金，不可以投資。</a:t>
            </a:r>
          </a:p>
          <a:p>
            <a:pPr>
              <a:defRPr b="1" sz="4800">
                <a:solidFill>
                  <a:srgbClr val="0571A2"/>
                </a:solidFill>
              </a:defRPr>
            </a:pPr>
            <a:r>
              <a:t>指數基金相對其他的投資是非常安全的，如果連美國那斯達克100指數基金你沒辦法承受，那你要避開所有的投資，錢只能放定存，任何投資對你來說都是風險，也接近詐騙。</a:t>
            </a:r>
          </a:p>
          <a:p>
            <a:pPr>
              <a:defRPr b="1" sz="4800">
                <a:solidFill>
                  <a:srgbClr val="0571A2"/>
                </a:solidFill>
              </a:defRPr>
            </a:pPr>
            <a:r>
              <a:t>因為你不懂，投資你不懂的東西你就是被詐騙。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G_5811.png" descr="IMG_5811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7939" r="0" b="4856"/>
          <a:stretch>
            <a:fillRect/>
          </a:stretch>
        </p:blipFill>
        <p:spPr>
          <a:xfrm>
            <a:off x="700580" y="49807"/>
            <a:ext cx="23516008" cy="13616480"/>
          </a:xfrm>
          <a:prstGeom prst="rect">
            <a:avLst/>
          </a:prstGeom>
        </p:spPr>
      </p:pic>
      <p:pic>
        <p:nvPicPr>
          <p:cNvPr id="220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7932" y="6826250"/>
            <a:ext cx="3810001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直線單箭頭接點 7"/>
          <p:cNvSpPr/>
          <p:nvPr/>
        </p:nvSpPr>
        <p:spPr>
          <a:xfrm flipV="1">
            <a:off x="3302694" y="2692036"/>
            <a:ext cx="17792128" cy="8330594"/>
          </a:xfrm>
          <a:prstGeom prst="line">
            <a:avLst/>
          </a:prstGeom>
          <a:ln w="63500">
            <a:solidFill>
              <a:srgbClr val="E22400"/>
            </a:solidFill>
            <a:tailEnd type="triangle"/>
          </a:ln>
        </p:spPr>
        <p:txBody>
          <a:bodyPr tIns="91439" bIns="91439" anchor="ctr"/>
          <a:lstStyle/>
          <a:p>
            <a:pPr algn="l" defTabSz="1828800">
              <a:defRPr b="0" sz="32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22" name="100倍"/>
          <p:cNvSpPr txBox="1"/>
          <p:nvPr/>
        </p:nvSpPr>
        <p:spPr>
          <a:xfrm>
            <a:off x="10812941" y="5703496"/>
            <a:ext cx="3807074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pPr/>
            <a:r>
              <a:t>100倍</a:t>
            </a:r>
          </a:p>
        </p:txBody>
      </p:sp>
      <p:sp>
        <p:nvSpPr>
          <p:cNvPr id="223" name="現在我們在這裡"/>
          <p:cNvSpPr txBox="1"/>
          <p:nvPr/>
        </p:nvSpPr>
        <p:spPr>
          <a:xfrm>
            <a:off x="2739918" y="11338193"/>
            <a:ext cx="27813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15"/>
                </a:solidFill>
              </a:defRPr>
            </a:lvl1pPr>
          </a:lstStyle>
          <a:p>
            <a:pPr/>
            <a:r>
              <a:t>現在我們在這裡</a:t>
            </a:r>
          </a:p>
        </p:txBody>
      </p:sp>
      <p:sp>
        <p:nvSpPr>
          <p:cNvPr id="224" name="現在一億，未來是一百億"/>
          <p:cNvSpPr txBox="1"/>
          <p:nvPr/>
        </p:nvSpPr>
        <p:spPr>
          <a:xfrm>
            <a:off x="-146439" y="-213681"/>
            <a:ext cx="22670670" cy="2590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4000">
                <a:solidFill>
                  <a:srgbClr val="FF4015"/>
                </a:solidFill>
              </a:defRPr>
            </a:lvl1pPr>
          </a:lstStyle>
          <a:p>
            <a:pPr/>
            <a:r>
              <a:t>現在一億，未來是一百億</a:t>
            </a:r>
          </a:p>
        </p:txBody>
      </p:sp>
      <p:sp>
        <p:nvSpPr>
          <p:cNvPr id="225" name="矩形"/>
          <p:cNvSpPr/>
          <p:nvPr/>
        </p:nvSpPr>
        <p:spPr>
          <a:xfrm>
            <a:off x="-568823" y="2289158"/>
            <a:ext cx="8106102" cy="14755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6" name="矩形"/>
          <p:cNvSpPr/>
          <p:nvPr/>
        </p:nvSpPr>
        <p:spPr>
          <a:xfrm>
            <a:off x="1450432" y="12260133"/>
            <a:ext cx="21093777" cy="82851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7" name="矩形"/>
          <p:cNvSpPr/>
          <p:nvPr/>
        </p:nvSpPr>
        <p:spPr>
          <a:xfrm>
            <a:off x="21125022" y="2177599"/>
            <a:ext cx="2925922" cy="112068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萬億人生 越早投資 越富有"/>
          <p:cNvSpPr txBox="1"/>
          <p:nvPr>
            <p:ph type="title"/>
          </p:nvPr>
        </p:nvSpPr>
        <p:spPr>
          <a:xfrm>
            <a:off x="-53102" y="255747"/>
            <a:ext cx="20828001" cy="2307006"/>
          </a:xfrm>
          <a:prstGeom prst="rect">
            <a:avLst/>
          </a:prstGeom>
        </p:spPr>
        <p:txBody>
          <a:bodyPr/>
          <a:lstStyle/>
          <a:p>
            <a:pPr/>
            <a:r>
              <a:t>萬億人生 越早投資 越富有</a:t>
            </a:r>
          </a:p>
        </p:txBody>
      </p:sp>
      <p:graphicFrame>
        <p:nvGraphicFramePr>
          <p:cNvPr id="230" name="每個月 投資金額可以達到 一百萬美金 退休金"/>
          <p:cNvGraphicFramePr/>
          <p:nvPr/>
        </p:nvGraphicFramePr>
        <p:xfrm>
          <a:off x="1413701" y="2608210"/>
          <a:ext cx="17898839" cy="10788925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473598"/>
                <a:gridCol w="4473598"/>
                <a:gridCol w="4473598"/>
                <a:gridCol w="4473598"/>
              </a:tblGrid>
              <a:tr h="762000">
                <a:tc gridSpan="4">
                  <a:txBody>
                    <a:bodyPr/>
                    <a:lstStyle/>
                    <a:p>
                      <a:pPr defTabSz="457200">
                        <a:spcBef>
                          <a:spcPts val="6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300">
                          <a:sym typeface="Helvetica Neue"/>
                        </a:rPr>
                        <a:t>每個月 投資金額可以達到 一百萬美金 退休金</a:t>
                      </a:r>
                    </a:p>
                  </a:txBody>
                  <a:tcPr marL="50800" marR="50800" marT="50800" marB="50800" anchor="ctr" anchorCtr="0" horzOverflow="overflow">
                    <a:lnL/>
                    <a:lnR/>
                    <a:lnT/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48310">
                <a:tc>
                  <a:txBody>
                    <a:bodyPr/>
                    <a:lstStyle/>
                    <a:p>
                      <a:pPr algn="l" defTabSz="457200">
                        <a:defRPr sz="4700">
                          <a:solidFill>
                            <a:srgbClr val="000000"/>
                          </a:solidFill>
                          <a:sym typeface="Helvetica Neue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b="1" sz="4700">
                          <a:sym typeface="Helvetica Neue"/>
                        </a:rPr>
                        <a:t>6%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b="1" sz="4700">
                          <a:sym typeface="Helvetica Neue"/>
                        </a:rPr>
                        <a:t>10%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b="1" sz="4700">
                          <a:sym typeface="Helvetica Neue"/>
                        </a:rPr>
                        <a:t>12%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</a:tr>
              <a:tr h="2057226">
                <a:tc>
                  <a:txBody>
                    <a:bodyPr/>
                    <a:lstStyle/>
                    <a:p>
                      <a:pPr algn="l" defTabSz="4572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700">
                          <a:sym typeface="Helvetica Neue"/>
                        </a:rPr>
                        <a:t>十年後退休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US$6071.00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US$4841.00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US$4300.00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2038980">
                <a:tc>
                  <a:txBody>
                    <a:bodyPr/>
                    <a:lstStyle/>
                    <a:p>
                      <a:pPr algn="l" defTabSz="4572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700">
                          <a:sym typeface="Helvetica Neue"/>
                        </a:rPr>
                        <a:t>二十年後退休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US$2153.00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US$1306.00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US$1000.00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2038980">
                <a:tc>
                  <a:txBody>
                    <a:bodyPr/>
                    <a:lstStyle/>
                    <a:p>
                      <a:pPr algn="l" defTabSz="4572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700">
                          <a:sym typeface="Helvetica Neue"/>
                        </a:rPr>
                        <a:t>三十年後退休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US$990.00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US$438.00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US$283.00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2038980">
                <a:tc>
                  <a:txBody>
                    <a:bodyPr/>
                    <a:lstStyle/>
                    <a:p>
                      <a:pPr algn="l" defTabSz="4572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700">
                          <a:sym typeface="Helvetica Neue"/>
                        </a:rPr>
                        <a:t>四十年後退休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US$499.00</a:t>
                      </a:r>
                    </a:p>
                  </a:txBody>
                  <a:tcPr marL="50800" marR="50800" marT="50800" marB="50800" anchor="t" anchorCtr="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US$156.00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defRPr sz="1800"/>
                      </a:pPr>
                      <a:r>
                        <a:rPr sz="4700">
                          <a:sym typeface="Helvetica Neue"/>
                        </a:rPr>
                        <a:t>US$85.00</a:t>
                      </a:r>
                    </a:p>
                  </a:txBody>
                  <a:tcPr marL="50800" marR="50800" marT="50800" marB="50800" anchor="t" anchorCtr="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市場永遠漲不停"/>
          <p:cNvSpPr txBox="1"/>
          <p:nvPr>
            <p:ph type="title"/>
          </p:nvPr>
        </p:nvSpPr>
        <p:spPr>
          <a:xfrm>
            <a:off x="1351183" y="-23636"/>
            <a:ext cx="21005801" cy="2286001"/>
          </a:xfrm>
          <a:prstGeom prst="rect">
            <a:avLst/>
          </a:prstGeom>
        </p:spPr>
        <p:txBody>
          <a:bodyPr/>
          <a:lstStyle/>
          <a:p>
            <a:pPr/>
            <a:r>
              <a:t>市場永遠漲不停</a:t>
            </a:r>
          </a:p>
        </p:txBody>
      </p:sp>
      <p:sp>
        <p:nvSpPr>
          <p:cNvPr id="233" name="投資美國納斯達克指數基金，就是相信科技、相信美國、相信人類。與美國和人類共存亡。…"/>
          <p:cNvSpPr txBox="1"/>
          <p:nvPr>
            <p:ph type="body" idx="1"/>
          </p:nvPr>
        </p:nvSpPr>
        <p:spPr>
          <a:xfrm>
            <a:off x="1689100" y="2007049"/>
            <a:ext cx="21005800" cy="9296401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投資美國納斯達克指數基金，就是相信科技、相信美國、相信人類。與美國和人類共存亡。</a:t>
            </a:r>
          </a:p>
          <a:p>
            <a:pPr>
              <a:defRPr b="1"/>
            </a:pPr>
            <a:r>
              <a:t>長期會獲利，但不代表短期 不會虧損。六呎高的人，也會淹死在平均兩呎深的水。</a:t>
            </a:r>
          </a:p>
          <a:p>
            <a:pPr marL="434050" indent="-434050">
              <a:spcBef>
                <a:spcPts val="0"/>
              </a:spcBef>
              <a:defRPr b="1"/>
            </a:pPr>
          </a:p>
          <a:p>
            <a:pPr marL="434050" indent="-434050">
              <a:spcBef>
                <a:spcPts val="0"/>
              </a:spcBef>
              <a:defRPr b="1"/>
            </a:pPr>
            <a:r>
              <a:t>任何高點，未來都是低點。但是 還是有人會在市場破產，因為市場短期下跌會讓你跌入無底深淵，下跌的幅度是無法想像的，所以如果你還做融資那肯定破產。</a:t>
            </a:r>
          </a:p>
          <a:p>
            <a:pPr marL="434050" indent="-434050">
              <a:spcBef>
                <a:spcPts val="0"/>
              </a:spcBef>
              <a:defRPr b="1"/>
            </a:pPr>
          </a:p>
          <a:p>
            <a:pPr marL="434050" indent="-434050">
              <a:spcBef>
                <a:spcPts val="0"/>
              </a:spcBef>
              <a:defRPr b="1"/>
            </a:pPr>
            <a:r>
              <a:t>投資者要做好風險控管，才可以在市場下跌80%時還能存活。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不要問個股。也不要問我沒提的其他標地。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YouTube留言區有我的置頂留言，提供講義下載和相關連結資訊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b="0"/>
            </a:pPr>
            <a:r>
              <a:t>YouTube留言區有我的置頂留言，提供講義下載和相關連結資訊。</a:t>
            </a:r>
          </a:p>
          <a:p>
            <a:pPr algn="ctr">
              <a:defRPr b="0"/>
            </a:pPr>
          </a:p>
        </p:txBody>
      </p:sp>
      <p:pic>
        <p:nvPicPr>
          <p:cNvPr id="23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710" t="16863" r="10341" b="0"/>
          <a:stretch>
            <a:fillRect/>
          </a:stretch>
        </p:blipFill>
        <p:spPr>
          <a:xfrm>
            <a:off x="1360884" y="7107340"/>
            <a:ext cx="21662420" cy="3812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我們在 YouTube 留言區有置頂留言，可以下載講義，和其他相關連接資訊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我們在 YouTube 留言區有置頂留言，可以下載講義，和其他相關連接資訊。</a:t>
            </a:r>
          </a:p>
          <a:p>
            <a:pPr/>
          </a:p>
          <a:p>
            <a:pPr/>
            <a:r>
              <a:t>或寫email 給我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chenismoney@gmail.com</a:t>
            </a:r>
          </a:p>
          <a:p>
            <a:pPr/>
            <a:r>
              <a:t>clec.hq.director@gmail.com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