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大標題文字"/>
          <p:cNvSpPr txBox="1"/>
          <p:nvPr>
            <p:ph type="title"/>
          </p:nvPr>
        </p:nvSpPr>
        <p:spPr>
          <a:xfrm>
            <a:off x="1778000" y="26035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大標題文字</a:t>
            </a:r>
          </a:p>
        </p:txBody>
      </p:sp>
      <p:sp>
        <p:nvSpPr>
          <p:cNvPr id="13" name="內文層級一…"/>
          <p:cNvSpPr txBox="1"/>
          <p:nvPr>
            <p:ph type="body" sz="quarter" idx="1"/>
          </p:nvPr>
        </p:nvSpPr>
        <p:spPr>
          <a:xfrm>
            <a:off x="1913466" y="7243233"/>
            <a:ext cx="20828001" cy="107143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127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4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BBE84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水平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"/>
          <p:cNvSpPr/>
          <p:nvPr/>
        </p:nvSpPr>
        <p:spPr>
          <a:xfrm>
            <a:off x="13741586" y="-36046"/>
            <a:ext cx="10662841" cy="13788092"/>
          </a:xfrm>
          <a:prstGeom prst="rect">
            <a:avLst/>
          </a:prstGeom>
          <a:solidFill>
            <a:srgbClr val="0571A2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0571A2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1" name="影像"/>
          <p:cNvSpPr/>
          <p:nvPr>
            <p:ph type="pic" idx="21"/>
          </p:nvPr>
        </p:nvSpPr>
        <p:spPr>
          <a:xfrm>
            <a:off x="5534006" y="972286"/>
            <a:ext cx="17648078" cy="1177151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中央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大標題文字"/>
          <p:cNvSpPr txBox="1"/>
          <p:nvPr>
            <p:ph type="title"/>
          </p:nvPr>
        </p:nvSpPr>
        <p:spPr>
          <a:xfrm>
            <a:off x="1778000" y="-712122"/>
            <a:ext cx="20828000" cy="46482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0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5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/>
          <p:nvPr>
            <p:ph type="title"/>
          </p:nvPr>
        </p:nvSpPr>
        <p:spPr>
          <a:xfrm>
            <a:off x="1869997" y="355600"/>
            <a:ext cx="21005801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pic>
        <p:nvPicPr>
          <p:cNvPr id="58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內文層級一…"/>
          <p:cNvSpPr txBox="1"/>
          <p:nvPr>
            <p:ph type="body" idx="1"/>
          </p:nvPr>
        </p:nvSpPr>
        <p:spPr>
          <a:xfrm>
            <a:off x="1689100" y="1090590"/>
            <a:ext cx="21005800" cy="10160001"/>
          </a:xfrm>
          <a:prstGeom prst="rect">
            <a:avLst/>
          </a:prstGeom>
        </p:spPr>
        <p:txBody>
          <a:bodyPr/>
          <a:lstStyle>
            <a:lvl1pPr marL="71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1pPr>
            <a:lvl2pPr marL="134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2pPr>
            <a:lvl3pPr marL="198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3pPr>
            <a:lvl4pPr marL="2619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4pPr>
            <a:lvl5pPr marL="3254375" indent="-714375">
              <a:spcBef>
                <a:spcPts val="0"/>
              </a:spcBef>
              <a:defRPr b="1" sz="79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pic>
        <p:nvPicPr>
          <p:cNvPr id="6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07293" y="12275218"/>
            <a:ext cx="3169414" cy="82887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直式 copy">
    <p:bg>
      <p:bgPr>
        <a:solidFill>
          <a:srgbClr val="4ED3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影像"/>
          <p:cNvSpPr/>
          <p:nvPr>
            <p:ph type="pic" idx="21"/>
          </p:nvPr>
        </p:nvSpPr>
        <p:spPr>
          <a:xfrm>
            <a:off x="4800845" y="2889930"/>
            <a:ext cx="14591862" cy="97279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項目符號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大標題文字"/>
          <p:cNvSpPr txBox="1"/>
          <p:nvPr>
            <p:ph type="title"/>
          </p:nvPr>
        </p:nvSpPr>
        <p:spPr>
          <a:xfrm>
            <a:off x="1689100" y="753574"/>
            <a:ext cx="21005800" cy="2286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571A2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92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571A2"/>
                </a:solidFill>
              </a:defRPr>
            </a:lvl1pPr>
            <a:lvl2pPr>
              <a:defRPr sz="4800">
                <a:solidFill>
                  <a:srgbClr val="0571A2"/>
                </a:solidFill>
              </a:defRPr>
            </a:lvl2pPr>
            <a:lvl3pPr>
              <a:defRPr sz="4800">
                <a:solidFill>
                  <a:srgbClr val="0571A2"/>
                </a:solidFill>
              </a:defRPr>
            </a:lvl3pPr>
            <a:lvl4pPr>
              <a:defRPr sz="4800">
                <a:solidFill>
                  <a:srgbClr val="0571A2"/>
                </a:solidFill>
              </a:defRPr>
            </a:lvl4pPr>
            <a:lvl5pPr>
              <a:defRPr sz="4800">
                <a:solidFill>
                  <a:srgbClr val="0571A2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3" name="三角形"/>
          <p:cNvSpPr/>
          <p:nvPr/>
        </p:nvSpPr>
        <p:spPr>
          <a:xfrm>
            <a:off x="20307275" y="9628013"/>
            <a:ext cx="4106863" cy="4106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ED3A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94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36936" y="10557674"/>
            <a:ext cx="2247541" cy="2247542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、項目符號與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影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大標題文字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04" name="內文層級一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0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 - 一頁三張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影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3" name="影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影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名言語錄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–王大明"/>
          <p:cNvSpPr txBox="1"/>
          <p:nvPr>
            <p:ph type="body" sz="quarter" idx="21"/>
          </p:nvPr>
        </p:nvSpPr>
        <p:spPr>
          <a:xfrm>
            <a:off x="2387600" y="8953500"/>
            <a:ext cx="19621500" cy="6731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–王大明</a:t>
            </a:r>
          </a:p>
        </p:txBody>
      </p:sp>
      <p:sp>
        <p:nvSpPr>
          <p:cNvPr id="123" name="「在此輸入名言語錄。」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「在此輸入名言語錄。」</a:t>
            </a:r>
          </a:p>
        </p:txBody>
      </p:sp>
      <p:sp>
        <p:nvSpPr>
          <p:cNvPr id="124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照片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影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大標題文字"/>
          <p:cNvSpPr txBox="1"/>
          <p:nvPr>
            <p:ph type="title"/>
          </p:nvPr>
        </p:nvSpPr>
        <p:spPr>
          <a:xfrm>
            <a:off x="4314824" y="2252545"/>
            <a:ext cx="15754351" cy="1714501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pic>
        <p:nvPicPr>
          <p:cNvPr id="147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64075" y="11065345"/>
            <a:ext cx="1855851" cy="485350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大標題與副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大標題文字"/>
          <p:cNvSpPr txBox="1"/>
          <p:nvPr>
            <p:ph type="title"/>
          </p:nvPr>
        </p:nvSpPr>
        <p:spPr>
          <a:xfrm>
            <a:off x="4381499" y="3667125"/>
            <a:ext cx="15621001" cy="3486151"/>
          </a:xfrm>
          <a:prstGeom prst="rect">
            <a:avLst/>
          </a:prstGeom>
        </p:spPr>
        <p:txBody>
          <a:bodyPr lIns="38100" tIns="38100" rIns="38100" bIns="38100" anchor="b"/>
          <a:lstStyle>
            <a:lvl1pPr>
              <a:defRPr sz="10800"/>
            </a:lvl1pPr>
          </a:lstStyle>
          <a:p>
            <a:pPr/>
            <a:r>
              <a:t>大標題文字</a:t>
            </a:r>
          </a:p>
        </p:txBody>
      </p:sp>
      <p:sp>
        <p:nvSpPr>
          <p:cNvPr id="156" name="內文層級一…"/>
          <p:cNvSpPr txBox="1"/>
          <p:nvPr>
            <p:ph type="body" sz="quarter" idx="1"/>
          </p:nvPr>
        </p:nvSpPr>
        <p:spPr>
          <a:xfrm>
            <a:off x="4483099" y="7146925"/>
            <a:ext cx="15621001" cy="80357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>
              <a:spcBef>
                <a:spcPts val="0"/>
              </a:spcBef>
              <a:buSzTx/>
              <a:buNone/>
              <a:defRPr b="1" sz="1260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SzTx/>
              <a:buNone/>
              <a:defRPr sz="9200">
                <a:solidFill>
                  <a:srgbClr val="FFFFFF"/>
                </a:solidFill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7" name="幻燈片編號"/>
          <p:cNvSpPr txBox="1"/>
          <p:nvPr>
            <p:ph type="sldNum" sz="quarter" idx="2"/>
          </p:nvPr>
        </p:nvSpPr>
        <p:spPr>
          <a:xfrm>
            <a:off x="11987441" y="11525250"/>
            <a:ext cx="399593" cy="410999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defRPr sz="2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571A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1689100" y="717394"/>
            <a:ext cx="21005800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pic>
        <p:nvPicPr>
          <p:cNvPr id="3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54766" y="12467794"/>
            <a:ext cx="2474468" cy="64713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內文層級一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" name="幻燈片編號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ED3A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chenismoney@gmail.com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76608" y="1023970"/>
            <a:ext cx="11230785" cy="254371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00696…"/>
          <p:cNvSpPr txBox="1"/>
          <p:nvPr>
            <p:ph type="body" sz="half" idx="1"/>
          </p:nvPr>
        </p:nvSpPr>
        <p:spPr>
          <a:xfrm>
            <a:off x="4215982" y="3623554"/>
            <a:ext cx="15952036" cy="8246892"/>
          </a:xfrm>
          <a:prstGeom prst="rect">
            <a:avLst/>
          </a:prstGeom>
        </p:spPr>
        <p:txBody>
          <a:bodyPr anchor="t"/>
          <a:lstStyle/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00696 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2026年 投資第一堂課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『價值十億元的投資講座』第三章   </a:t>
            </a:r>
          </a:p>
          <a:p>
            <a:pPr marL="0" indent="0" algn="ctr" defTabSz="685165">
              <a:spcBef>
                <a:spcPts val="4800"/>
              </a:spcBef>
              <a:buSzTx/>
              <a:buNone/>
              <a:defRPr b="1" sz="8300">
                <a:latin typeface="Arial"/>
                <a:ea typeface="Arial"/>
                <a:cs typeface="Arial"/>
                <a:sym typeface="Arial"/>
              </a:defRPr>
            </a:pPr>
            <a:r>
              <a:t>2026年5月7日</a:t>
            </a:r>
          </a:p>
        </p:txBody>
      </p:sp>
      <p:sp>
        <p:nvSpPr>
          <p:cNvPr id="168" name="CLEC 投資理財頻道"/>
          <p:cNvSpPr txBox="1"/>
          <p:nvPr/>
        </p:nvSpPr>
        <p:spPr>
          <a:xfrm>
            <a:off x="4843757" y="11706142"/>
            <a:ext cx="14119786" cy="1311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587022">
              <a:defRPr b="0" spc="-58" sz="5800">
                <a:solidFill>
                  <a:srgbClr val="056FA0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CLEC 投資理財頻道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第三章…"/>
          <p:cNvSpPr txBox="1"/>
          <p:nvPr>
            <p:ph type="body" idx="1"/>
          </p:nvPr>
        </p:nvSpPr>
        <p:spPr>
          <a:xfrm>
            <a:off x="1689100" y="1090590"/>
            <a:ext cx="21005800" cy="11119888"/>
          </a:xfrm>
          <a:prstGeom prst="rect">
            <a:avLst/>
          </a:prstGeom>
        </p:spPr>
        <p:txBody>
          <a:bodyPr/>
          <a:lstStyle/>
          <a:p>
            <a:pPr marL="0" indent="0" algn="ctr" defTabSz="808990">
              <a:buSzTx/>
              <a:buNone/>
              <a:defRPr sz="7742"/>
            </a:pPr>
            <a:r>
              <a:t>第三章</a:t>
            </a:r>
          </a:p>
          <a:p>
            <a:pPr marL="0" indent="0" algn="ctr" defTabSz="808990">
              <a:buSzTx/>
              <a:buNone/>
              <a:defRPr sz="7742"/>
            </a:pPr>
            <a:r>
              <a:t>資產配置：現金是空氣</a:t>
            </a:r>
          </a:p>
          <a:p>
            <a:pPr marL="0" indent="0" algn="ctr" defTabSz="808990">
              <a:buSzTx/>
              <a:buNone/>
              <a:defRPr sz="7742"/>
            </a:pPr>
            <a:r>
              <a:t>資產配置是活著</a:t>
            </a:r>
          </a:p>
          <a:p>
            <a:pPr marL="0" indent="0" algn="ctr" defTabSz="808990">
              <a:buSzTx/>
              <a:buNone/>
              <a:defRPr sz="7742"/>
            </a:pPr>
            <a:r>
              <a:t>資產配置就如吃麵辣椒加多少每個人都不一樣（不要問你應該什麼資產配置，就如你不會問我你吃麵我幫你加調味料）</a:t>
            </a:r>
          </a:p>
          <a:p>
            <a:pPr marL="0" indent="0" algn="ctr" defTabSz="808990">
              <a:buSzTx/>
              <a:buNone/>
              <a:defRPr sz="7742"/>
            </a:pPr>
            <a:r>
              <a:t>還在上班的資產配置</a:t>
            </a:r>
          </a:p>
          <a:p>
            <a:pPr marL="0" indent="0" algn="ctr" defTabSz="808990">
              <a:buSzTx/>
              <a:buNone/>
              <a:defRPr sz="7742"/>
            </a:pPr>
            <a:r>
              <a:t>已經退休需要生活現金流的資產配置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免責宣告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55600">
              <a:defRPr b="1" sz="8300">
                <a:solidFill>
                  <a:srgbClr val="056FA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免責宣告</a:t>
            </a:r>
          </a:p>
        </p:txBody>
      </p:sp>
      <p:sp>
        <p:nvSpPr>
          <p:cNvPr id="173" name="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…"/>
          <p:cNvSpPr txBox="1"/>
          <p:nvPr>
            <p:ph type="body" idx="1"/>
          </p:nvPr>
        </p:nvSpPr>
        <p:spPr>
          <a:xfrm>
            <a:off x="1689100" y="2921902"/>
            <a:ext cx="21005800" cy="9423026"/>
          </a:xfrm>
          <a:prstGeom prst="rect">
            <a:avLst/>
          </a:prstGeom>
        </p:spPr>
        <p:txBody>
          <a:bodyPr/>
          <a:lstStyle/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自2023年7月起，我們已開始註銷「CLEC 教育學院」公司登記與非營利組織程序，並將所有名稱更改為「CLEC 投資理財頻道」，原為「CLEC 投資理財教育學院」。還是會用CLEC ，提醒大家，除非為James Chen本人，否則與我們無關，請勿受騙。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我們影片及相關內容僅供教育目的，無營利行為。我們沒有任何討論群組或社团，如果有人邀请您加入，請小心詐騙。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我們近二十多年來一直致力於義務教學，</a:t>
            </a:r>
            <a:r>
              <a:rPr b="1" u="sng">
                <a:solidFill>
                  <a:srgbClr val="316F9E"/>
                </a:solidFill>
              </a:rPr>
              <a:t>從未從中獲利</a:t>
            </a:r>
            <a:r>
              <a:t>。請勿相信任何收費的投資建議。雖然YouTube影片可能出現廣告，但這不是我們所能控制，也不會從中獲利。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我們提供的所有資訊僅為個人經驗分享，並非專業投資顧問（Certified Financial Advisor/Planner）建議。投資決策應基於個人研究，不應僅依賴影片內容。</a:t>
            </a:r>
          </a:p>
          <a:p>
            <a:pPr marL="0" indent="0" defTabSz="478790">
              <a:spcBef>
                <a:spcPts val="3400"/>
              </a:spcBef>
              <a:buSzTx/>
              <a:buNone/>
              <a:defRPr sz="3480">
                <a:solidFill>
                  <a:srgbClr val="000000"/>
                </a:solidFill>
              </a:defRPr>
            </a:pPr>
            <a:r>
              <a:t>投資風險高，可能導致重大損失。如果您無法承受短期內超過10%的虧損或幾年內超過20%的下跌，　　　則建議不要投資。請注意自己的現金流安全，並充分理解我們的投資哲學後再行動。投資需謹慎，　　　　所有決策均需自行負責。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現金是空氣，投資要活著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</a:pPr>
            <a:r>
              <a:t>現金是空氣，投資要活著</a:t>
            </a:r>
          </a:p>
          <a:p>
            <a:pPr/>
          </a:p>
          <a:p>
            <a:pPr/>
            <a:r>
              <a:t>還在上班的，留半年到一年的生活費，其餘的都投入 QQQ ( 台灣 00662 ; 中國 513100 )</a:t>
            </a:r>
          </a:p>
          <a:p>
            <a:pPr/>
          </a:p>
          <a:p>
            <a:pPr/>
            <a:r>
              <a:t>已經退休的，扣除高股息投資之外的資金，要有20%~30%的資產是在現金部位！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很多人都是會來問老師，我要單筆投入還是分批投入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很多人都是會來問老師，我要單筆投入還是分批投入。</a:t>
            </a:r>
          </a:p>
          <a:p>
            <a:pPr/>
          </a:p>
          <a:p>
            <a:pPr/>
            <a:r>
              <a:t>我們的投資就很簡單，你做好資產配置計劃之後就是單筆一鍵市價買進。</a:t>
            </a:r>
          </a:p>
          <a:p>
            <a:pPr/>
          </a:p>
          <a:p>
            <a:pPr/>
            <a:r>
              <a:t>不要再來問要單筆還是分批了。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已經退休提領率在2%~3%的資產配置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635634">
              <a:buSzTx/>
              <a:buNone/>
              <a:defRPr sz="6083"/>
            </a:pPr>
            <a:r>
              <a:t>已經退休提領率在2%~3%的資產配置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每個年提領資產的2%的資產配置就是80%投資QQQ(00662;513100); 20%短期債券或者是貨幣市場基金BOXX ( SGOV ; 00865B ; 161115（易方达岁丰添利债券）)</a:t>
            </a:r>
          </a:p>
          <a:p>
            <a:pPr marL="550068" indent="-550068" defTabSz="635634">
              <a:defRPr sz="6083"/>
            </a:pPr>
          </a:p>
          <a:p>
            <a:pPr marL="550068" indent="-550068" defTabSz="635634">
              <a:defRPr sz="6083"/>
            </a:pPr>
            <a:r>
              <a:t>每個年提領資產的3%的資產配置就是70%投資QQQ(00662;513100); 30%短期債券或者是貨幣市場基金BOXX ( SGOV ; 00865B ; 161115（易方达岁丰添利债券）)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G_1983.jpeg" descr="IMG_1983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411283" y="160913"/>
            <a:ext cx="21561249" cy="1314149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已經退休提領率在2%~3% 質押借款的資產配置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602615">
              <a:buSzTx/>
              <a:buNone/>
              <a:defRPr sz="5767"/>
            </a:pPr>
            <a:r>
              <a:t>已經退休提領率在2%~3% 質押借款的資產配置</a:t>
            </a:r>
          </a:p>
          <a:p>
            <a:pPr marL="521493" indent="-521493" defTabSz="602615">
              <a:defRPr sz="5767"/>
            </a:pPr>
          </a:p>
          <a:p>
            <a:pPr marL="521493" indent="-521493" defTabSz="602615">
              <a:defRPr sz="5767"/>
            </a:pPr>
            <a:r>
              <a:t>每個年提領資產的2%的資產配置就是80%投資QQQ(00662;513100); 20%短期債券或者是貨幣市場基金BOXX ( SGOV ; 000865B )，每年再平衡，可以質押借款2%過生活！</a:t>
            </a:r>
          </a:p>
          <a:p>
            <a:pPr marL="521493" indent="-521493" defTabSz="602615">
              <a:defRPr sz="5767"/>
            </a:pPr>
          </a:p>
          <a:p>
            <a:pPr marL="521493" indent="-521493" defTabSz="602615">
              <a:defRPr sz="5767"/>
            </a:pPr>
            <a:r>
              <a:t>每個年提領資產的3%的資產配置就是65%投資QQQ(00662;513100); 35%短期債券或者是貨幣市場基金BOXX ( SGOV ; 000865B )每年再平衡，可以質押借款3%過生活！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G_1892.jpeg" descr="IMG_1892.jpe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4745406" y="256782"/>
            <a:ext cx="14893005" cy="1320227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已經退休提領率超過3%的資產配置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594360">
              <a:buSzTx/>
              <a:buNone/>
              <a:defRPr sz="5688"/>
            </a:pPr>
            <a:r>
              <a:t>已經退休提領率超過3%的資產配置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先計算出每年的年開銷，在計算出一個月所需要的開銷現金流。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先將資產100倍的每月開銷投資 QQQI 高股息，每個月可以取得 1%的生活現金流。</a:t>
            </a:r>
          </a:p>
          <a:p>
            <a:pPr marL="514350" indent="-514350" defTabSz="594360">
              <a:defRPr sz="5688"/>
            </a:pPr>
          </a:p>
          <a:p>
            <a:pPr marL="514350" indent="-514350" defTabSz="594360">
              <a:defRPr sz="5688"/>
            </a:pPr>
            <a:r>
              <a:t>其餘的資產 70% 投資QQQ(00662;513100); 30%短期債券或者是貨幣市場基金BOXX ( SGOV ; 00865B ; 161115（易方达岁丰添利债券）)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YouTube留言區有我的置頂留言，提供講義下載和相關連結資訊。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b="0"/>
            </a:pPr>
            <a:r>
              <a:t>YouTube留言區有我的置頂留言，提供講義下載和相關連結資訊。</a:t>
            </a:r>
          </a:p>
          <a:p>
            <a:pPr algn="ctr">
              <a:defRPr b="0"/>
            </a:pPr>
          </a:p>
        </p:txBody>
      </p:sp>
      <p:pic>
        <p:nvPicPr>
          <p:cNvPr id="19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3710" t="16863" r="10341" b="0"/>
          <a:stretch>
            <a:fillRect/>
          </a:stretch>
        </p:blipFill>
        <p:spPr>
          <a:xfrm>
            <a:off x="1360884" y="7107340"/>
            <a:ext cx="21662420" cy="3812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我們在 YouTube 留言區有置頂留言，可以下載講義，和其他相關連接資訊。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我們在 YouTube 留言區有置頂留言，可以下載講義，和其他相關連接資訊。</a:t>
            </a:r>
          </a:p>
          <a:p>
            <a:pPr/>
          </a:p>
          <a:p>
            <a:pPr/>
            <a:r>
              <a:t>或寫email 給我</a:t>
            </a:r>
          </a:p>
          <a:p>
            <a:pPr/>
            <a:r>
              <a:rPr u="sng">
                <a:hlinkClick r:id="rId2" invalidUrl="" action="" tgtFrame="" tooltip="" history="1" highlightClick="0" endSnd="0"/>
              </a:rPr>
              <a:t>chenismoney@gmail.com</a:t>
            </a:r>
          </a:p>
          <a:p>
            <a:pPr/>
            <a:r>
              <a:t>clec.hq.director@gmail.com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